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4v" ContentType="video/unknown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17"/>
  </p:notesMasterIdLst>
  <p:sldIdLst>
    <p:sldId id="319" r:id="rId2"/>
    <p:sldId id="318" r:id="rId3"/>
    <p:sldId id="287" r:id="rId4"/>
    <p:sldId id="315" r:id="rId5"/>
    <p:sldId id="281" r:id="rId6"/>
    <p:sldId id="276" r:id="rId7"/>
    <p:sldId id="297" r:id="rId8"/>
    <p:sldId id="302" r:id="rId9"/>
    <p:sldId id="303" r:id="rId10"/>
    <p:sldId id="300" r:id="rId11"/>
    <p:sldId id="294" r:id="rId12"/>
    <p:sldId id="293" r:id="rId13"/>
    <p:sldId id="290" r:id="rId14"/>
    <p:sldId id="283" r:id="rId15"/>
    <p:sldId id="288" r:id="rId16"/>
  </p:sldIdLst>
  <p:sldSz cx="21621750" cy="121618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E4E4"/>
    <a:srgbClr val="D2E6F1"/>
    <a:srgbClr val="EF8A62"/>
    <a:srgbClr val="66A9CF"/>
    <a:srgbClr val="FEDBC7"/>
    <a:srgbClr val="68A9CF"/>
    <a:srgbClr val="C15218"/>
    <a:srgbClr val="EF8A63"/>
    <a:srgbClr val="EE8B63"/>
    <a:srgbClr val="B2172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15"/>
    <p:restoredTop sz="96208"/>
  </p:normalViewPr>
  <p:slideViewPr>
    <p:cSldViewPr snapToGrid="0" snapToObjects="1">
      <p:cViewPr>
        <p:scale>
          <a:sx n="95" d="100"/>
          <a:sy n="95" d="100"/>
        </p:scale>
        <p:origin x="-336" y="6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0.JPG>
</file>

<file path=ppt/media/image21.JPG>
</file>

<file path=ppt/media/image22.JPG>
</file>

<file path=ppt/media/image23.JPG>
</file>

<file path=ppt/media/image41.tiff>
</file>

<file path=ppt/media/image42.tiff>
</file>

<file path=ppt/media/image7.jpg>
</file>

<file path=ppt/media/image8.png>
</file>

<file path=ppt/media/image9.jp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9B42F-3AC8-C141-9F46-B70E7A4B9C4B}" type="datetimeFigureOut">
              <a:rPr lang="en-US" smtClean="0"/>
              <a:t>7/11/19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1CA5B2-5566-414D-8549-FBCB55E980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90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0812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2914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4684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689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2766-C49B-4C1A-9FEE-6F146754B0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4887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1DAF656E-C18E-664D-9C92-1AEF1A4CF3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Stage 4 male:  NF6-#7</a:t>
            </a:r>
          </a:p>
          <a:p>
            <a:r>
              <a:rPr lang="en-US" dirty="0"/>
              <a:t>Stage 4 herm: NF6-#6</a:t>
            </a:r>
          </a:p>
          <a:p>
            <a:r>
              <a:rPr lang="en-US" dirty="0"/>
              <a:t>Stage 0: SN6-31</a:t>
            </a:r>
          </a:p>
        </p:txBody>
      </p:sp>
    </p:spTree>
    <p:extLst>
      <p:ext uri="{BB962C8B-B14F-4D97-AF65-F5344CB8AC3E}">
        <p14:creationId xmlns:p14="http://schemas.microsoft.com/office/powerpoint/2010/main" val="30312128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408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9633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5167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207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2719" y="1990376"/>
            <a:ext cx="16216313" cy="4234121"/>
          </a:xfrm>
        </p:spPr>
        <p:txBody>
          <a:bodyPr anchor="b"/>
          <a:lstStyle>
            <a:lvl1pPr algn="ctr">
              <a:defRPr sz="10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02719" y="6387781"/>
            <a:ext cx="16216313" cy="2936295"/>
          </a:xfrm>
        </p:spPr>
        <p:txBody>
          <a:bodyPr/>
          <a:lstStyle>
            <a:lvl1pPr marL="0" indent="0" algn="ctr">
              <a:buNone/>
              <a:defRPr sz="4256"/>
            </a:lvl1pPr>
            <a:lvl2pPr marL="810798" indent="0" algn="ctr">
              <a:buNone/>
              <a:defRPr sz="3547"/>
            </a:lvl2pPr>
            <a:lvl3pPr marL="1621597" indent="0" algn="ctr">
              <a:buNone/>
              <a:defRPr sz="3192"/>
            </a:lvl3pPr>
            <a:lvl4pPr marL="2432395" indent="0" algn="ctr">
              <a:buNone/>
              <a:defRPr sz="2837"/>
            </a:lvl4pPr>
            <a:lvl5pPr marL="3243194" indent="0" algn="ctr">
              <a:buNone/>
              <a:defRPr sz="2837"/>
            </a:lvl5pPr>
            <a:lvl6pPr marL="4053992" indent="0" algn="ctr">
              <a:buNone/>
              <a:defRPr sz="2837"/>
            </a:lvl6pPr>
            <a:lvl7pPr marL="4864791" indent="0" algn="ctr">
              <a:buNone/>
              <a:defRPr sz="2837"/>
            </a:lvl7pPr>
            <a:lvl8pPr marL="5675589" indent="0" algn="ctr">
              <a:buNone/>
              <a:defRPr sz="2837"/>
            </a:lvl8pPr>
            <a:lvl9pPr marL="6486388" indent="0" algn="ctr">
              <a:buNone/>
              <a:defRPr sz="283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051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20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473065" y="647505"/>
            <a:ext cx="4662190" cy="1030659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6495" y="647505"/>
            <a:ext cx="13716298" cy="10306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005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2912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5234" y="3032015"/>
            <a:ext cx="18648759" cy="5058986"/>
          </a:xfrm>
        </p:spPr>
        <p:txBody>
          <a:bodyPr anchor="b"/>
          <a:lstStyle>
            <a:lvl1pPr>
              <a:defRPr sz="10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5234" y="8138862"/>
            <a:ext cx="18648759" cy="2660401"/>
          </a:xfrm>
        </p:spPr>
        <p:txBody>
          <a:bodyPr/>
          <a:lstStyle>
            <a:lvl1pPr marL="0" indent="0">
              <a:buNone/>
              <a:defRPr sz="4256">
                <a:solidFill>
                  <a:schemeClr val="tx1">
                    <a:tint val="75000"/>
                  </a:schemeClr>
                </a:solidFill>
              </a:defRPr>
            </a:lvl1pPr>
            <a:lvl2pPr marL="810798" indent="0">
              <a:buNone/>
              <a:defRPr sz="3547">
                <a:solidFill>
                  <a:schemeClr val="tx1">
                    <a:tint val="75000"/>
                  </a:schemeClr>
                </a:solidFill>
              </a:defRPr>
            </a:lvl2pPr>
            <a:lvl3pPr marL="1621597" indent="0">
              <a:buNone/>
              <a:defRPr sz="3192">
                <a:solidFill>
                  <a:schemeClr val="tx1">
                    <a:tint val="75000"/>
                  </a:schemeClr>
                </a:solidFill>
              </a:defRPr>
            </a:lvl3pPr>
            <a:lvl4pPr marL="2432395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4pPr>
            <a:lvl5pPr marL="3243194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5pPr>
            <a:lvl6pPr marL="4053992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6pPr>
            <a:lvl7pPr marL="4864791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7pPr>
            <a:lvl8pPr marL="5675589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8pPr>
            <a:lvl9pPr marL="6486388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8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6495" y="3237527"/>
            <a:ext cx="9189244" cy="77165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46011" y="3237527"/>
            <a:ext cx="9189244" cy="77165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2839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9312" y="647506"/>
            <a:ext cx="18648759" cy="235072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9312" y="2981340"/>
            <a:ext cx="9147013" cy="1461109"/>
          </a:xfrm>
        </p:spPr>
        <p:txBody>
          <a:bodyPr anchor="b"/>
          <a:lstStyle>
            <a:lvl1pPr marL="0" indent="0">
              <a:buNone/>
              <a:defRPr sz="4256" b="1"/>
            </a:lvl1pPr>
            <a:lvl2pPr marL="810798" indent="0">
              <a:buNone/>
              <a:defRPr sz="3547" b="1"/>
            </a:lvl2pPr>
            <a:lvl3pPr marL="1621597" indent="0">
              <a:buNone/>
              <a:defRPr sz="3192" b="1"/>
            </a:lvl3pPr>
            <a:lvl4pPr marL="2432395" indent="0">
              <a:buNone/>
              <a:defRPr sz="2837" b="1"/>
            </a:lvl4pPr>
            <a:lvl5pPr marL="3243194" indent="0">
              <a:buNone/>
              <a:defRPr sz="2837" b="1"/>
            </a:lvl5pPr>
            <a:lvl6pPr marL="4053992" indent="0">
              <a:buNone/>
              <a:defRPr sz="2837" b="1"/>
            </a:lvl6pPr>
            <a:lvl7pPr marL="4864791" indent="0">
              <a:buNone/>
              <a:defRPr sz="2837" b="1"/>
            </a:lvl7pPr>
            <a:lvl8pPr marL="5675589" indent="0">
              <a:buNone/>
              <a:defRPr sz="2837" b="1"/>
            </a:lvl8pPr>
            <a:lvl9pPr marL="6486388" indent="0">
              <a:buNone/>
              <a:defRPr sz="283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9312" y="4442449"/>
            <a:ext cx="9147013" cy="65341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946011" y="2981340"/>
            <a:ext cx="9192060" cy="1461109"/>
          </a:xfrm>
        </p:spPr>
        <p:txBody>
          <a:bodyPr anchor="b"/>
          <a:lstStyle>
            <a:lvl1pPr marL="0" indent="0">
              <a:buNone/>
              <a:defRPr sz="4256" b="1"/>
            </a:lvl1pPr>
            <a:lvl2pPr marL="810798" indent="0">
              <a:buNone/>
              <a:defRPr sz="3547" b="1"/>
            </a:lvl2pPr>
            <a:lvl3pPr marL="1621597" indent="0">
              <a:buNone/>
              <a:defRPr sz="3192" b="1"/>
            </a:lvl3pPr>
            <a:lvl4pPr marL="2432395" indent="0">
              <a:buNone/>
              <a:defRPr sz="2837" b="1"/>
            </a:lvl4pPr>
            <a:lvl5pPr marL="3243194" indent="0">
              <a:buNone/>
              <a:defRPr sz="2837" b="1"/>
            </a:lvl5pPr>
            <a:lvl6pPr marL="4053992" indent="0">
              <a:buNone/>
              <a:defRPr sz="2837" b="1"/>
            </a:lvl6pPr>
            <a:lvl7pPr marL="4864791" indent="0">
              <a:buNone/>
              <a:defRPr sz="2837" b="1"/>
            </a:lvl7pPr>
            <a:lvl8pPr marL="5675589" indent="0">
              <a:buNone/>
              <a:defRPr sz="2837" b="1"/>
            </a:lvl8pPr>
            <a:lvl9pPr marL="6486388" indent="0">
              <a:buNone/>
              <a:defRPr sz="283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946011" y="4442449"/>
            <a:ext cx="9192060" cy="653417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161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6971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109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9312" y="810789"/>
            <a:ext cx="6973577" cy="2837762"/>
          </a:xfrm>
        </p:spPr>
        <p:txBody>
          <a:bodyPr anchor="b"/>
          <a:lstStyle>
            <a:lvl1pPr>
              <a:defRPr sz="56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92060" y="1751080"/>
            <a:ext cx="10946011" cy="8642788"/>
          </a:xfrm>
        </p:spPr>
        <p:txBody>
          <a:bodyPr/>
          <a:lstStyle>
            <a:lvl1pPr>
              <a:defRPr sz="5675"/>
            </a:lvl1pPr>
            <a:lvl2pPr>
              <a:defRPr sz="4966"/>
            </a:lvl2pPr>
            <a:lvl3pPr>
              <a:defRPr sz="4256"/>
            </a:lvl3pPr>
            <a:lvl4pPr>
              <a:defRPr sz="3547"/>
            </a:lvl4pPr>
            <a:lvl5pPr>
              <a:defRPr sz="3547"/>
            </a:lvl5pPr>
            <a:lvl6pPr>
              <a:defRPr sz="3547"/>
            </a:lvl6pPr>
            <a:lvl7pPr>
              <a:defRPr sz="3547"/>
            </a:lvl7pPr>
            <a:lvl8pPr>
              <a:defRPr sz="3547"/>
            </a:lvl8pPr>
            <a:lvl9pPr>
              <a:defRPr sz="354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9312" y="3648551"/>
            <a:ext cx="6973577" cy="6759393"/>
          </a:xfrm>
        </p:spPr>
        <p:txBody>
          <a:bodyPr/>
          <a:lstStyle>
            <a:lvl1pPr marL="0" indent="0">
              <a:buNone/>
              <a:defRPr sz="2837"/>
            </a:lvl1pPr>
            <a:lvl2pPr marL="810798" indent="0">
              <a:buNone/>
              <a:defRPr sz="2483"/>
            </a:lvl2pPr>
            <a:lvl3pPr marL="1621597" indent="0">
              <a:buNone/>
              <a:defRPr sz="2128"/>
            </a:lvl3pPr>
            <a:lvl4pPr marL="2432395" indent="0">
              <a:buNone/>
              <a:defRPr sz="1773"/>
            </a:lvl4pPr>
            <a:lvl5pPr marL="3243194" indent="0">
              <a:buNone/>
              <a:defRPr sz="1773"/>
            </a:lvl5pPr>
            <a:lvl6pPr marL="4053992" indent="0">
              <a:buNone/>
              <a:defRPr sz="1773"/>
            </a:lvl6pPr>
            <a:lvl7pPr marL="4864791" indent="0">
              <a:buNone/>
              <a:defRPr sz="1773"/>
            </a:lvl7pPr>
            <a:lvl8pPr marL="5675589" indent="0">
              <a:buNone/>
              <a:defRPr sz="1773"/>
            </a:lvl8pPr>
            <a:lvl9pPr marL="6486388" indent="0">
              <a:buNone/>
              <a:defRPr sz="177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8108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9312" y="810789"/>
            <a:ext cx="6973577" cy="2837762"/>
          </a:xfrm>
        </p:spPr>
        <p:txBody>
          <a:bodyPr anchor="b"/>
          <a:lstStyle>
            <a:lvl1pPr>
              <a:defRPr sz="56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92060" y="1751080"/>
            <a:ext cx="10946011" cy="8642788"/>
          </a:xfrm>
        </p:spPr>
        <p:txBody>
          <a:bodyPr anchor="t"/>
          <a:lstStyle>
            <a:lvl1pPr marL="0" indent="0">
              <a:buNone/>
              <a:defRPr sz="5675"/>
            </a:lvl1pPr>
            <a:lvl2pPr marL="810798" indent="0">
              <a:buNone/>
              <a:defRPr sz="4966"/>
            </a:lvl2pPr>
            <a:lvl3pPr marL="1621597" indent="0">
              <a:buNone/>
              <a:defRPr sz="4256"/>
            </a:lvl3pPr>
            <a:lvl4pPr marL="2432395" indent="0">
              <a:buNone/>
              <a:defRPr sz="3547"/>
            </a:lvl4pPr>
            <a:lvl5pPr marL="3243194" indent="0">
              <a:buNone/>
              <a:defRPr sz="3547"/>
            </a:lvl5pPr>
            <a:lvl6pPr marL="4053992" indent="0">
              <a:buNone/>
              <a:defRPr sz="3547"/>
            </a:lvl6pPr>
            <a:lvl7pPr marL="4864791" indent="0">
              <a:buNone/>
              <a:defRPr sz="3547"/>
            </a:lvl7pPr>
            <a:lvl8pPr marL="5675589" indent="0">
              <a:buNone/>
              <a:defRPr sz="3547"/>
            </a:lvl8pPr>
            <a:lvl9pPr marL="6486388" indent="0">
              <a:buNone/>
              <a:defRPr sz="354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9312" y="3648551"/>
            <a:ext cx="6973577" cy="6759393"/>
          </a:xfrm>
        </p:spPr>
        <p:txBody>
          <a:bodyPr/>
          <a:lstStyle>
            <a:lvl1pPr marL="0" indent="0">
              <a:buNone/>
              <a:defRPr sz="2837"/>
            </a:lvl1pPr>
            <a:lvl2pPr marL="810798" indent="0">
              <a:buNone/>
              <a:defRPr sz="2483"/>
            </a:lvl2pPr>
            <a:lvl3pPr marL="1621597" indent="0">
              <a:buNone/>
              <a:defRPr sz="2128"/>
            </a:lvl3pPr>
            <a:lvl4pPr marL="2432395" indent="0">
              <a:buNone/>
              <a:defRPr sz="1773"/>
            </a:lvl4pPr>
            <a:lvl5pPr marL="3243194" indent="0">
              <a:buNone/>
              <a:defRPr sz="1773"/>
            </a:lvl5pPr>
            <a:lvl6pPr marL="4053992" indent="0">
              <a:buNone/>
              <a:defRPr sz="1773"/>
            </a:lvl6pPr>
            <a:lvl7pPr marL="4864791" indent="0">
              <a:buNone/>
              <a:defRPr sz="1773"/>
            </a:lvl7pPr>
            <a:lvl8pPr marL="5675589" indent="0">
              <a:buNone/>
              <a:defRPr sz="1773"/>
            </a:lvl8pPr>
            <a:lvl9pPr marL="6486388" indent="0">
              <a:buNone/>
              <a:defRPr sz="177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507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6496" y="647506"/>
            <a:ext cx="18648759" cy="23507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6496" y="3237527"/>
            <a:ext cx="18648759" cy="77165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6495" y="11272223"/>
            <a:ext cx="4864894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4F0D8-D332-2C4F-9EE9-2A50560ECDF0}" type="datetimeFigureOut">
              <a:rPr lang="en-US" smtClean="0"/>
              <a:t>7/11/19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62205" y="11272223"/>
            <a:ext cx="7297341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70361" y="11272223"/>
            <a:ext cx="4864894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748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621597" rtl="0" eaLnBrk="1" latinLnBrk="0" hangingPunct="1">
        <a:lnSpc>
          <a:spcPct val="90000"/>
        </a:lnSpc>
        <a:spcBef>
          <a:spcPct val="0"/>
        </a:spcBef>
        <a:buNone/>
        <a:defRPr sz="78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5399" indent="-405399" algn="l" defTabSz="1621597" rtl="0" eaLnBrk="1" latinLnBrk="0" hangingPunct="1">
        <a:lnSpc>
          <a:spcPct val="90000"/>
        </a:lnSpc>
        <a:spcBef>
          <a:spcPts val="1773"/>
        </a:spcBef>
        <a:buFont typeface="Arial" panose="020B0604020202020204" pitchFamily="34" charset="0"/>
        <a:buChar char="•"/>
        <a:defRPr sz="4966" kern="1200">
          <a:solidFill>
            <a:schemeClr val="tx1"/>
          </a:solidFill>
          <a:latin typeface="+mn-lt"/>
          <a:ea typeface="+mn-ea"/>
          <a:cs typeface="+mn-cs"/>
        </a:defRPr>
      </a:lvl1pPr>
      <a:lvl2pPr marL="1216198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4256" kern="1200">
          <a:solidFill>
            <a:schemeClr val="tx1"/>
          </a:solidFill>
          <a:latin typeface="+mn-lt"/>
          <a:ea typeface="+mn-ea"/>
          <a:cs typeface="+mn-cs"/>
        </a:defRPr>
      </a:lvl2pPr>
      <a:lvl3pPr marL="2026996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547" kern="1200">
          <a:solidFill>
            <a:schemeClr val="tx1"/>
          </a:solidFill>
          <a:latin typeface="+mn-lt"/>
          <a:ea typeface="+mn-ea"/>
          <a:cs typeface="+mn-cs"/>
        </a:defRPr>
      </a:lvl3pPr>
      <a:lvl4pPr marL="2837795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4pPr>
      <a:lvl5pPr marL="3648593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5pPr>
      <a:lvl6pPr marL="4459392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6pPr>
      <a:lvl7pPr marL="5270190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7pPr>
      <a:lvl8pPr marL="6080989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8pPr>
      <a:lvl9pPr marL="6891787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1pPr>
      <a:lvl2pPr marL="810798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2pPr>
      <a:lvl3pPr marL="1621597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3pPr>
      <a:lvl4pPr marL="2432395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4pPr>
      <a:lvl5pPr marL="3243194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5pPr>
      <a:lvl6pPr marL="4053992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6pPr>
      <a:lvl7pPr marL="4864791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7pPr>
      <a:lvl8pPr marL="5675589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8pPr>
      <a:lvl9pPr marL="6486388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3" Type="http://schemas.openxmlformats.org/officeDocument/2006/relationships/image" Target="../media/image1.emf"/><Relationship Id="rId7" Type="http://schemas.openxmlformats.org/officeDocument/2006/relationships/image" Target="../media/image5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emf"/><Relationship Id="rId5" Type="http://schemas.openxmlformats.org/officeDocument/2006/relationships/image" Target="../media/image3.emf"/><Relationship Id="rId4" Type="http://schemas.openxmlformats.org/officeDocument/2006/relationships/image" Target="../media/image2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tiff"/><Relationship Id="rId2" Type="http://schemas.openxmlformats.org/officeDocument/2006/relationships/image" Target="../media/image4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em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jpg"/><Relationship Id="rId2" Type="http://schemas.openxmlformats.org/officeDocument/2006/relationships/video" Target="../media/media1.m4v"/><Relationship Id="rId1" Type="http://schemas.microsoft.com/office/2007/relationships/media" Target="../media/media1.m4v"/><Relationship Id="rId6" Type="http://schemas.openxmlformats.org/officeDocument/2006/relationships/image" Target="../media/image8.png"/><Relationship Id="rId5" Type="http://schemas.openxmlformats.org/officeDocument/2006/relationships/image" Target="../media/image7.jp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13" Type="http://schemas.openxmlformats.org/officeDocument/2006/relationships/image" Target="../media/image22.JP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12" Type="http://schemas.openxmlformats.org/officeDocument/2006/relationships/image" Target="../media/image2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11" Type="http://schemas.openxmlformats.org/officeDocument/2006/relationships/image" Target="../media/image20.JPG"/><Relationship Id="rId5" Type="http://schemas.openxmlformats.org/officeDocument/2006/relationships/image" Target="../media/image14.JPG"/><Relationship Id="rId10" Type="http://schemas.openxmlformats.org/officeDocument/2006/relationships/image" Target="../media/image19.JPG"/><Relationship Id="rId4" Type="http://schemas.openxmlformats.org/officeDocument/2006/relationships/image" Target="../media/image13.JPG"/><Relationship Id="rId9" Type="http://schemas.openxmlformats.org/officeDocument/2006/relationships/image" Target="../media/image18.JPG"/><Relationship Id="rId14" Type="http://schemas.openxmlformats.org/officeDocument/2006/relationships/image" Target="../media/image2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emf"/><Relationship Id="rId5" Type="http://schemas.openxmlformats.org/officeDocument/2006/relationships/image" Target="../media/image26.emf"/><Relationship Id="rId4" Type="http://schemas.openxmlformats.org/officeDocument/2006/relationships/image" Target="../media/image2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7" Type="http://schemas.openxmlformats.org/officeDocument/2006/relationships/image" Target="../media/image3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1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emf"/><Relationship Id="rId5" Type="http://schemas.openxmlformats.org/officeDocument/2006/relationships/image" Target="../media/image32.emf"/><Relationship Id="rId4" Type="http://schemas.openxmlformats.org/officeDocument/2006/relationships/image" Target="../media/image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7" Type="http://schemas.openxmlformats.org/officeDocument/2006/relationships/image" Target="../media/image3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8" name="Group 907">
            <a:extLst>
              <a:ext uri="{FF2B5EF4-FFF2-40B4-BE49-F238E27FC236}">
                <a16:creationId xmlns:a16="http://schemas.microsoft.com/office/drawing/2014/main" id="{B4C5C5B4-8D3B-7E4C-8146-BB1B381836C7}"/>
              </a:ext>
            </a:extLst>
          </p:cNvPr>
          <p:cNvGrpSpPr/>
          <p:nvPr/>
        </p:nvGrpSpPr>
        <p:grpSpPr>
          <a:xfrm>
            <a:off x="1450542" y="937189"/>
            <a:ext cx="15492752" cy="6665976"/>
            <a:chOff x="1450542" y="937190"/>
            <a:chExt cx="15492752" cy="6664883"/>
          </a:xfrm>
        </p:grpSpPr>
        <p:sp>
          <p:nvSpPr>
            <p:cNvPr id="898" name="Rectangle 897">
              <a:extLst>
                <a:ext uri="{FF2B5EF4-FFF2-40B4-BE49-F238E27FC236}">
                  <a16:creationId xmlns:a16="http://schemas.microsoft.com/office/drawing/2014/main" id="{2925C334-D088-0048-AD7D-8BCEE6835D01}"/>
                </a:ext>
              </a:extLst>
            </p:cNvPr>
            <p:cNvSpPr/>
            <p:nvPr/>
          </p:nvSpPr>
          <p:spPr>
            <a:xfrm>
              <a:off x="1450542" y="937190"/>
              <a:ext cx="15492752" cy="666488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887" name="Straight Arrow Connector 886">
              <a:extLst>
                <a:ext uri="{FF2B5EF4-FFF2-40B4-BE49-F238E27FC236}">
                  <a16:creationId xmlns:a16="http://schemas.microsoft.com/office/drawing/2014/main" id="{8ADDF15B-9185-8B4C-8151-6C6BEF73C2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0386" y="3742372"/>
              <a:ext cx="7569546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5" name="Straight Arrow Connector 884">
              <a:extLst>
                <a:ext uri="{FF2B5EF4-FFF2-40B4-BE49-F238E27FC236}">
                  <a16:creationId xmlns:a16="http://schemas.microsoft.com/office/drawing/2014/main" id="{FE990F4B-2A61-DA44-87BD-1C4BD326C2F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8406" y="2775598"/>
              <a:ext cx="7569546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7" name="Rectangle 416">
              <a:extLst>
                <a:ext uri="{FF2B5EF4-FFF2-40B4-BE49-F238E27FC236}">
                  <a16:creationId xmlns:a16="http://schemas.microsoft.com/office/drawing/2014/main" id="{3969525A-EF98-5E4E-9DA5-C71C9BA92029}"/>
                </a:ext>
              </a:extLst>
            </p:cNvPr>
            <p:cNvSpPr/>
            <p:nvPr/>
          </p:nvSpPr>
          <p:spPr>
            <a:xfrm>
              <a:off x="3370360" y="1599211"/>
              <a:ext cx="1409626" cy="5492795"/>
            </a:xfrm>
            <a:prstGeom prst="rect">
              <a:avLst/>
            </a:prstGeom>
            <a:solidFill>
              <a:srgbClr val="E4E4E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1064"/>
                </a:spcBef>
              </a:pP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16" name="Rectangle 415">
              <a:extLst>
                <a:ext uri="{FF2B5EF4-FFF2-40B4-BE49-F238E27FC236}">
                  <a16:creationId xmlns:a16="http://schemas.microsoft.com/office/drawing/2014/main" id="{3586B060-1AFA-4442-A61F-8E075BB0EF5F}"/>
                </a:ext>
              </a:extLst>
            </p:cNvPr>
            <p:cNvSpPr/>
            <p:nvPr/>
          </p:nvSpPr>
          <p:spPr>
            <a:xfrm>
              <a:off x="1631407" y="1599212"/>
              <a:ext cx="1616375" cy="5486430"/>
            </a:xfrm>
            <a:prstGeom prst="rect">
              <a:avLst/>
            </a:prstGeom>
            <a:solidFill>
              <a:srgbClr val="E4E4E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1064"/>
                </a:spcBef>
              </a:pP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532" name="Straight Arrow Connector 531">
              <a:extLst>
                <a:ext uri="{FF2B5EF4-FFF2-40B4-BE49-F238E27FC236}">
                  <a16:creationId xmlns:a16="http://schemas.microsoft.com/office/drawing/2014/main" id="{D98E3DB0-D2C6-E549-BD00-37BB548EE520}"/>
                </a:ext>
              </a:extLst>
            </p:cNvPr>
            <p:cNvCxnSpPr>
              <a:cxnSpLocks/>
              <a:stCxn id="526" idx="3"/>
              <a:endCxn id="761" idx="1"/>
            </p:cNvCxnSpPr>
            <p:nvPr/>
          </p:nvCxnSpPr>
          <p:spPr>
            <a:xfrm flipV="1">
              <a:off x="2873461" y="5239280"/>
              <a:ext cx="758866" cy="586027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3" name="Straight Arrow Connector 532">
              <a:extLst>
                <a:ext uri="{FF2B5EF4-FFF2-40B4-BE49-F238E27FC236}">
                  <a16:creationId xmlns:a16="http://schemas.microsoft.com/office/drawing/2014/main" id="{20FCF1BC-6B17-5E41-AB71-8F519115C994}"/>
                </a:ext>
              </a:extLst>
            </p:cNvPr>
            <p:cNvCxnSpPr>
              <a:cxnSpLocks/>
              <a:stCxn id="526" idx="3"/>
              <a:endCxn id="770" idx="1"/>
            </p:cNvCxnSpPr>
            <p:nvPr/>
          </p:nvCxnSpPr>
          <p:spPr>
            <a:xfrm>
              <a:off x="2873461" y="5825307"/>
              <a:ext cx="773103" cy="511467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2" name="Rectangle 511">
              <a:extLst>
                <a:ext uri="{FF2B5EF4-FFF2-40B4-BE49-F238E27FC236}">
                  <a16:creationId xmlns:a16="http://schemas.microsoft.com/office/drawing/2014/main" id="{087CCC93-4567-0644-A030-60B3692991D1}"/>
                </a:ext>
              </a:extLst>
            </p:cNvPr>
            <p:cNvSpPr/>
            <p:nvPr/>
          </p:nvSpPr>
          <p:spPr>
            <a:xfrm>
              <a:off x="8583159" y="4306198"/>
              <a:ext cx="4283334" cy="277944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239" name="Rectangle 238">
              <a:extLst>
                <a:ext uri="{FF2B5EF4-FFF2-40B4-BE49-F238E27FC236}">
                  <a16:creationId xmlns:a16="http://schemas.microsoft.com/office/drawing/2014/main" id="{B9C09AC1-3F05-964D-A2BE-1B94B97285F1}"/>
                </a:ext>
              </a:extLst>
            </p:cNvPr>
            <p:cNvSpPr/>
            <p:nvPr/>
          </p:nvSpPr>
          <p:spPr>
            <a:xfrm>
              <a:off x="4918192" y="1599211"/>
              <a:ext cx="4283334" cy="54864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6" name="Rectangle 145">
              <a:extLst>
                <a:ext uri="{FF2B5EF4-FFF2-40B4-BE49-F238E27FC236}">
                  <a16:creationId xmlns:a16="http://schemas.microsoft.com/office/drawing/2014/main" id="{9327BD73-1A4F-A947-A890-A7F888A130A1}"/>
                </a:ext>
              </a:extLst>
            </p:cNvPr>
            <p:cNvSpPr/>
            <p:nvPr/>
          </p:nvSpPr>
          <p:spPr>
            <a:xfrm>
              <a:off x="12971837" y="1599212"/>
              <a:ext cx="3821662" cy="5486430"/>
            </a:xfrm>
            <a:prstGeom prst="rect">
              <a:avLst/>
            </a:prstGeom>
            <a:solidFill>
              <a:srgbClr val="E4E4E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1064"/>
                </a:spcBef>
              </a:pPr>
              <a:endParaRPr lang="en-US" sz="1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262C7FCF-9866-684C-8D3F-426B8B8EA971}"/>
                </a:ext>
              </a:extLst>
            </p:cNvPr>
            <p:cNvCxnSpPr>
              <a:cxnSpLocks/>
              <a:stCxn id="727" idx="3"/>
              <a:endCxn id="735" idx="1"/>
            </p:cNvCxnSpPr>
            <p:nvPr/>
          </p:nvCxnSpPr>
          <p:spPr>
            <a:xfrm flipV="1">
              <a:off x="2885777" y="2841181"/>
              <a:ext cx="773660" cy="555257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Arrow Connector 203">
              <a:extLst>
                <a:ext uri="{FF2B5EF4-FFF2-40B4-BE49-F238E27FC236}">
                  <a16:creationId xmlns:a16="http://schemas.microsoft.com/office/drawing/2014/main" id="{FD300849-0028-A346-A1F9-8E740F08B89D}"/>
                </a:ext>
              </a:extLst>
            </p:cNvPr>
            <p:cNvCxnSpPr>
              <a:cxnSpLocks/>
              <a:stCxn id="727" idx="3"/>
              <a:endCxn id="752" idx="1"/>
            </p:cNvCxnSpPr>
            <p:nvPr/>
          </p:nvCxnSpPr>
          <p:spPr>
            <a:xfrm>
              <a:off x="2885777" y="3396438"/>
              <a:ext cx="774260" cy="392505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Arrow Connector 219">
              <a:extLst>
                <a:ext uri="{FF2B5EF4-FFF2-40B4-BE49-F238E27FC236}">
                  <a16:creationId xmlns:a16="http://schemas.microsoft.com/office/drawing/2014/main" id="{0D9B6B3B-302D-0B47-94AE-3679ADECB4D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12230" y="2774454"/>
              <a:ext cx="807219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8" name="TextBox 447">
              <a:extLst>
                <a:ext uri="{FF2B5EF4-FFF2-40B4-BE49-F238E27FC236}">
                  <a16:creationId xmlns:a16="http://schemas.microsoft.com/office/drawing/2014/main" id="{DEEFF3CE-1917-1B41-869F-E35FC6C9FC64}"/>
                </a:ext>
              </a:extLst>
            </p:cNvPr>
            <p:cNvSpPr txBox="1"/>
            <p:nvPr/>
          </p:nvSpPr>
          <p:spPr>
            <a:xfrm>
              <a:off x="1631406" y="7141149"/>
              <a:ext cx="3148579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Parents in treatment</a:t>
              </a:r>
            </a:p>
          </p:txBody>
        </p:sp>
        <p:sp>
          <p:nvSpPr>
            <p:cNvPr id="463" name="TextBox 462">
              <a:extLst>
                <a:ext uri="{FF2B5EF4-FFF2-40B4-BE49-F238E27FC236}">
                  <a16:creationId xmlns:a16="http://schemas.microsoft.com/office/drawing/2014/main" id="{F093B88A-B050-AE4E-AE32-CEE211975A2C}"/>
                </a:ext>
              </a:extLst>
            </p:cNvPr>
            <p:cNvSpPr txBox="1"/>
            <p:nvPr/>
          </p:nvSpPr>
          <p:spPr>
            <a:xfrm>
              <a:off x="1975044" y="4396705"/>
              <a:ext cx="122736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1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 genetically distinct groups</a:t>
              </a:r>
            </a:p>
          </p:txBody>
        </p:sp>
        <p:grpSp>
          <p:nvGrpSpPr>
            <p:cNvPr id="503" name="Group 502">
              <a:extLst>
                <a:ext uri="{FF2B5EF4-FFF2-40B4-BE49-F238E27FC236}">
                  <a16:creationId xmlns:a16="http://schemas.microsoft.com/office/drawing/2014/main" id="{EE3154B0-A8E8-C149-B6BF-F67D27B93CD8}"/>
                </a:ext>
              </a:extLst>
            </p:cNvPr>
            <p:cNvGrpSpPr/>
            <p:nvPr/>
          </p:nvGrpSpPr>
          <p:grpSpPr>
            <a:xfrm>
              <a:off x="8927291" y="5062549"/>
              <a:ext cx="3723664" cy="1838704"/>
              <a:chOff x="1082120" y="8539403"/>
              <a:chExt cx="3723664" cy="1838704"/>
            </a:xfrm>
          </p:grpSpPr>
          <p:pic>
            <p:nvPicPr>
              <p:cNvPr id="504" name="Picture 503">
                <a:extLst>
                  <a:ext uri="{FF2B5EF4-FFF2-40B4-BE49-F238E27FC236}">
                    <a16:creationId xmlns:a16="http://schemas.microsoft.com/office/drawing/2014/main" id="{62BAFEE9-B11C-0A44-A7C3-42D71BB46B7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24020" r="23065"/>
              <a:stretch/>
            </p:blipFill>
            <p:spPr>
              <a:xfrm>
                <a:off x="1082120" y="8539403"/>
                <a:ext cx="3723664" cy="1838704"/>
              </a:xfrm>
              <a:prstGeom prst="rect">
                <a:avLst/>
              </a:prstGeom>
            </p:spPr>
          </p:pic>
          <p:grpSp>
            <p:nvGrpSpPr>
              <p:cNvPr id="505" name="Group 504">
                <a:extLst>
                  <a:ext uri="{FF2B5EF4-FFF2-40B4-BE49-F238E27FC236}">
                    <a16:creationId xmlns:a16="http://schemas.microsoft.com/office/drawing/2014/main" id="{D84CC030-0F74-4A4D-AD7D-CD38B48D6FC0}"/>
                  </a:ext>
                </a:extLst>
              </p:cNvPr>
              <p:cNvGrpSpPr/>
              <p:nvPr/>
            </p:nvGrpSpPr>
            <p:grpSpPr>
              <a:xfrm>
                <a:off x="3286092" y="8566671"/>
                <a:ext cx="1316102" cy="1342108"/>
                <a:chOff x="5225969" y="8728910"/>
                <a:chExt cx="1316102" cy="1342108"/>
              </a:xfrm>
            </p:grpSpPr>
            <p:sp>
              <p:nvSpPr>
                <p:cNvPr id="506" name="TextBox 505">
                  <a:extLst>
                    <a:ext uri="{FF2B5EF4-FFF2-40B4-BE49-F238E27FC236}">
                      <a16:creationId xmlns:a16="http://schemas.microsoft.com/office/drawing/2014/main" id="{B0AA6FF1-C52F-B244-8A10-549F84BC4499}"/>
                    </a:ext>
                  </a:extLst>
                </p:cNvPr>
                <p:cNvSpPr txBox="1"/>
                <p:nvPr/>
              </p:nvSpPr>
              <p:spPr>
                <a:xfrm>
                  <a:off x="6264431" y="9058208"/>
                  <a:ext cx="277640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507" name="TextBox 506">
                  <a:extLst>
                    <a:ext uri="{FF2B5EF4-FFF2-40B4-BE49-F238E27FC236}">
                      <a16:creationId xmlns:a16="http://schemas.microsoft.com/office/drawing/2014/main" id="{81DBE516-4A4C-A445-BE05-351E0BE31501}"/>
                    </a:ext>
                  </a:extLst>
                </p:cNvPr>
                <p:cNvSpPr txBox="1"/>
                <p:nvPr/>
              </p:nvSpPr>
              <p:spPr>
                <a:xfrm>
                  <a:off x="6264431" y="8728910"/>
                  <a:ext cx="249781" cy="29238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508" name="TextBox 507">
                  <a:extLst>
                    <a:ext uri="{FF2B5EF4-FFF2-40B4-BE49-F238E27FC236}">
                      <a16:creationId xmlns:a16="http://schemas.microsoft.com/office/drawing/2014/main" id="{190190BE-CD8E-6D4D-8C77-1107A2AD7D2B}"/>
                    </a:ext>
                  </a:extLst>
                </p:cNvPr>
                <p:cNvSpPr txBox="1"/>
                <p:nvPr/>
              </p:nvSpPr>
              <p:spPr>
                <a:xfrm>
                  <a:off x="5225969" y="9436281"/>
                  <a:ext cx="277640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</a:t>
                  </a:r>
                </a:p>
              </p:txBody>
            </p:sp>
            <p:sp>
              <p:nvSpPr>
                <p:cNvPr id="509" name="TextBox 508">
                  <a:extLst>
                    <a:ext uri="{FF2B5EF4-FFF2-40B4-BE49-F238E27FC236}">
                      <a16:creationId xmlns:a16="http://schemas.microsoft.com/office/drawing/2014/main" id="{8122FD47-8A38-BE48-9E47-21F1A6B7D4F9}"/>
                    </a:ext>
                  </a:extLst>
                </p:cNvPr>
                <p:cNvSpPr txBox="1"/>
                <p:nvPr/>
              </p:nvSpPr>
              <p:spPr>
                <a:xfrm>
                  <a:off x="5225969" y="9778630"/>
                  <a:ext cx="277640" cy="292388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3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</a:t>
                  </a:r>
                </a:p>
              </p:txBody>
            </p:sp>
          </p:grpSp>
        </p:grpSp>
        <p:sp>
          <p:nvSpPr>
            <p:cNvPr id="510" name="TextBox 509">
              <a:extLst>
                <a:ext uri="{FF2B5EF4-FFF2-40B4-BE49-F238E27FC236}">
                  <a16:creationId xmlns:a16="http://schemas.microsoft.com/office/drawing/2014/main" id="{B057423D-F3EB-704D-8D71-10EB0A459063}"/>
                </a:ext>
              </a:extLst>
            </p:cNvPr>
            <p:cNvSpPr txBox="1"/>
            <p:nvPr/>
          </p:nvSpPr>
          <p:spPr>
            <a:xfrm>
              <a:off x="8927291" y="4678297"/>
              <a:ext cx="3730283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en-US" sz="1300" b="1" i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↑ temperature = earlier larval release </a:t>
              </a:r>
            </a:p>
            <a:p>
              <a:pPr algn="ctr"/>
              <a:endParaRPr lang="en-US" sz="500" b="1" i="1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11" name="TextBox 510">
              <a:extLst>
                <a:ext uri="{FF2B5EF4-FFF2-40B4-BE49-F238E27FC236}">
                  <a16:creationId xmlns:a16="http://schemas.microsoft.com/office/drawing/2014/main" id="{1DD4CABE-172F-5047-A4C8-AFF98B8D601D}"/>
                </a:ext>
              </a:extLst>
            </p:cNvPr>
            <p:cNvSpPr txBox="1"/>
            <p:nvPr/>
          </p:nvSpPr>
          <p:spPr>
            <a:xfrm>
              <a:off x="8927291" y="6724616"/>
              <a:ext cx="3723664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No. days to peak larval release</a:t>
              </a:r>
            </a:p>
          </p:txBody>
        </p:sp>
        <p:sp>
          <p:nvSpPr>
            <p:cNvPr id="526" name="Rectangle 525">
              <a:extLst>
                <a:ext uri="{FF2B5EF4-FFF2-40B4-BE49-F238E27FC236}">
                  <a16:creationId xmlns:a16="http://schemas.microsoft.com/office/drawing/2014/main" id="{FBF99111-E792-1B4F-BB28-28FEBC65E010}"/>
                </a:ext>
              </a:extLst>
            </p:cNvPr>
            <p:cNvSpPr/>
            <p:nvPr/>
          </p:nvSpPr>
          <p:spPr>
            <a:xfrm>
              <a:off x="2014265" y="5478244"/>
              <a:ext cx="859196" cy="694125"/>
            </a:xfrm>
            <a:prstGeom prst="rect">
              <a:avLst/>
            </a:prstGeom>
            <a:solidFill>
              <a:srgbClr val="FEDBC7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27" name="TextBox 526">
              <a:extLst>
                <a:ext uri="{FF2B5EF4-FFF2-40B4-BE49-F238E27FC236}">
                  <a16:creationId xmlns:a16="http://schemas.microsoft.com/office/drawing/2014/main" id="{DA90F271-4CEC-9D48-A323-D286A04C5AA3}"/>
                </a:ext>
              </a:extLst>
            </p:cNvPr>
            <p:cNvSpPr txBox="1"/>
            <p:nvPr/>
          </p:nvSpPr>
          <p:spPr>
            <a:xfrm>
              <a:off x="2199435" y="5554960"/>
              <a:ext cx="52610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10°C</a:t>
              </a:r>
            </a:p>
          </p:txBody>
        </p:sp>
        <p:cxnSp>
          <p:nvCxnSpPr>
            <p:cNvPr id="544" name="Straight Arrow Connector 543">
              <a:extLst>
                <a:ext uri="{FF2B5EF4-FFF2-40B4-BE49-F238E27FC236}">
                  <a16:creationId xmlns:a16="http://schemas.microsoft.com/office/drawing/2014/main" id="{07884106-2A0B-E24F-9C07-6569232E99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317333" y="3760296"/>
              <a:ext cx="803635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1" name="Group 160">
              <a:extLst>
                <a:ext uri="{FF2B5EF4-FFF2-40B4-BE49-F238E27FC236}">
                  <a16:creationId xmlns:a16="http://schemas.microsoft.com/office/drawing/2014/main" id="{B5DB3D3F-5005-E448-B63B-56BA9ED07315}"/>
                </a:ext>
              </a:extLst>
            </p:cNvPr>
            <p:cNvGrpSpPr/>
            <p:nvPr/>
          </p:nvGrpSpPr>
          <p:grpSpPr>
            <a:xfrm>
              <a:off x="6244709" y="2509346"/>
              <a:ext cx="2564680" cy="4496323"/>
              <a:chOff x="1295761" y="5737251"/>
              <a:chExt cx="2564680" cy="4496323"/>
            </a:xfrm>
          </p:grpSpPr>
          <p:sp>
            <p:nvSpPr>
              <p:cNvPr id="162" name="Rectangle 161">
                <a:extLst>
                  <a:ext uri="{FF2B5EF4-FFF2-40B4-BE49-F238E27FC236}">
                    <a16:creationId xmlns:a16="http://schemas.microsoft.com/office/drawing/2014/main" id="{E82FB8CD-FD4F-DA4F-9D02-EE1DF3CB2DDE}"/>
                  </a:ext>
                </a:extLst>
              </p:cNvPr>
              <p:cNvSpPr/>
              <p:nvPr/>
            </p:nvSpPr>
            <p:spPr>
              <a:xfrm>
                <a:off x="1295761" y="5737251"/>
                <a:ext cx="2564680" cy="4496323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9A52E5DC-847C-6949-A1CF-065DE5417C12}"/>
                  </a:ext>
                </a:extLst>
              </p:cNvPr>
              <p:cNvGrpSpPr/>
              <p:nvPr/>
            </p:nvGrpSpPr>
            <p:grpSpPr>
              <a:xfrm>
                <a:off x="1302988" y="5787208"/>
                <a:ext cx="2550395" cy="4446366"/>
                <a:chOff x="872725" y="6214827"/>
                <a:chExt cx="2550395" cy="4446366"/>
              </a:xfrm>
            </p:grpSpPr>
            <p:grpSp>
              <p:nvGrpSpPr>
                <p:cNvPr id="164" name="Group 163">
                  <a:extLst>
                    <a:ext uri="{FF2B5EF4-FFF2-40B4-BE49-F238E27FC236}">
                      <a16:creationId xmlns:a16="http://schemas.microsoft.com/office/drawing/2014/main" id="{07BB9A90-BB8F-6643-B10F-0E7FC933D91C}"/>
                    </a:ext>
                  </a:extLst>
                </p:cNvPr>
                <p:cNvGrpSpPr/>
                <p:nvPr/>
              </p:nvGrpSpPr>
              <p:grpSpPr>
                <a:xfrm>
                  <a:off x="937681" y="6761889"/>
                  <a:ext cx="2394868" cy="3899304"/>
                  <a:chOff x="375711" y="6445161"/>
                  <a:chExt cx="2394868" cy="3899304"/>
                </a:xfrm>
              </p:grpSpPr>
              <p:pic>
                <p:nvPicPr>
                  <p:cNvPr id="166" name="Picture 165">
                    <a:extLst>
                      <a:ext uri="{FF2B5EF4-FFF2-40B4-BE49-F238E27FC236}">
                        <a16:creationId xmlns:a16="http://schemas.microsoft.com/office/drawing/2014/main" id="{EDA35042-A469-0944-94AE-EF9335F9413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4"/>
                  <a:srcRect l="38086" t="17521"/>
                  <a:stretch/>
                </p:blipFill>
                <p:spPr>
                  <a:xfrm>
                    <a:off x="375711" y="6445161"/>
                    <a:ext cx="2394868" cy="3899304"/>
                  </a:xfrm>
                  <a:prstGeom prst="rect">
                    <a:avLst/>
                  </a:prstGeom>
                </p:spPr>
              </p:pic>
              <p:sp>
                <p:nvSpPr>
                  <p:cNvPr id="167" name="TextBox 166">
                    <a:extLst>
                      <a:ext uri="{FF2B5EF4-FFF2-40B4-BE49-F238E27FC236}">
                        <a16:creationId xmlns:a16="http://schemas.microsoft.com/office/drawing/2014/main" id="{C3D28E82-21E2-324C-A3E2-64A9A8F0720E}"/>
                      </a:ext>
                    </a:extLst>
                  </p:cNvPr>
                  <p:cNvSpPr txBox="1"/>
                  <p:nvPr/>
                </p:nvSpPr>
                <p:spPr>
                  <a:xfrm>
                    <a:off x="1025646" y="7497206"/>
                    <a:ext cx="277640" cy="29238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3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168" name="TextBox 167">
                    <a:extLst>
                      <a:ext uri="{FF2B5EF4-FFF2-40B4-BE49-F238E27FC236}">
                        <a16:creationId xmlns:a16="http://schemas.microsoft.com/office/drawing/2014/main" id="{B2CEC674-DC4E-7645-ABD3-83101E2C332A}"/>
                      </a:ext>
                    </a:extLst>
                  </p:cNvPr>
                  <p:cNvSpPr txBox="1"/>
                  <p:nvPr/>
                </p:nvSpPr>
                <p:spPr>
                  <a:xfrm>
                    <a:off x="1428468" y="7491856"/>
                    <a:ext cx="370614" cy="29238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3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ab</a:t>
                    </a:r>
                  </a:p>
                </p:txBody>
              </p:sp>
              <p:sp>
                <p:nvSpPr>
                  <p:cNvPr id="169" name="TextBox 168">
                    <a:extLst>
                      <a:ext uri="{FF2B5EF4-FFF2-40B4-BE49-F238E27FC236}">
                        <a16:creationId xmlns:a16="http://schemas.microsoft.com/office/drawing/2014/main" id="{9163B984-2449-E74D-ACF6-41CD4B287C88}"/>
                      </a:ext>
                    </a:extLst>
                  </p:cNvPr>
                  <p:cNvSpPr txBox="1"/>
                  <p:nvPr/>
                </p:nvSpPr>
                <p:spPr>
                  <a:xfrm>
                    <a:off x="1877278" y="6445161"/>
                    <a:ext cx="277640" cy="292388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3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  <p:sp>
                <p:nvSpPr>
                  <p:cNvPr id="170" name="TextBox 169">
                    <a:extLst>
                      <a:ext uri="{FF2B5EF4-FFF2-40B4-BE49-F238E27FC236}">
                        <a16:creationId xmlns:a16="http://schemas.microsoft.com/office/drawing/2014/main" id="{87B0F398-AE83-CD48-9462-51922F2FCB78}"/>
                      </a:ext>
                    </a:extLst>
                  </p:cNvPr>
                  <p:cNvSpPr txBox="1"/>
                  <p:nvPr/>
                </p:nvSpPr>
                <p:spPr>
                  <a:xfrm>
                    <a:off x="2298849" y="7491856"/>
                    <a:ext cx="435019" cy="292388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3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ab</a:t>
                    </a:r>
                  </a:p>
                </p:txBody>
              </p:sp>
            </p:grpSp>
            <p:sp>
              <p:nvSpPr>
                <p:cNvPr id="165" name="TextBox 164">
                  <a:extLst>
                    <a:ext uri="{FF2B5EF4-FFF2-40B4-BE49-F238E27FC236}">
                      <a16:creationId xmlns:a16="http://schemas.microsoft.com/office/drawing/2014/main" id="{D0523BE6-525C-824E-A5DD-3C31EF31B88C}"/>
                    </a:ext>
                  </a:extLst>
                </p:cNvPr>
                <p:cNvSpPr txBox="1"/>
                <p:nvPr/>
              </p:nvSpPr>
              <p:spPr>
                <a:xfrm>
                  <a:off x="872725" y="6214827"/>
                  <a:ext cx="2550395" cy="49244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>
                    <a:spcBef>
                      <a:spcPts val="600"/>
                    </a:spcBef>
                  </a:pPr>
                  <a:r>
                    <a:rPr lang="en-US" sz="1300" b="1" i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↑ temperature = ↑ larvae, </a:t>
                  </a:r>
                </a:p>
                <a:p>
                  <a:pPr algn="ctr"/>
                  <a:r>
                    <a:rPr lang="en-US" sz="1300" b="1" i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↑ pCO</a:t>
                  </a:r>
                  <a:r>
                    <a:rPr lang="en-US" sz="1300" b="1" i="1" baseline="-25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2</a:t>
                  </a:r>
                  <a:r>
                    <a:rPr lang="en-US" sz="1300" b="1" i="1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counteracts</a:t>
                  </a:r>
                </a:p>
              </p:txBody>
            </p:sp>
          </p:grpSp>
        </p:grpSp>
        <p:grpSp>
          <p:nvGrpSpPr>
            <p:cNvPr id="609" name="Group 608">
              <a:extLst>
                <a:ext uri="{FF2B5EF4-FFF2-40B4-BE49-F238E27FC236}">
                  <a16:creationId xmlns:a16="http://schemas.microsoft.com/office/drawing/2014/main" id="{0BCAE3FF-427B-B146-9CA4-63D83485112C}"/>
                </a:ext>
              </a:extLst>
            </p:cNvPr>
            <p:cNvGrpSpPr/>
            <p:nvPr/>
          </p:nvGrpSpPr>
          <p:grpSpPr>
            <a:xfrm>
              <a:off x="2179920" y="5801385"/>
              <a:ext cx="682502" cy="307777"/>
              <a:chOff x="1803953" y="4726211"/>
              <a:chExt cx="682502" cy="307777"/>
            </a:xfrm>
          </p:grpSpPr>
          <p:sp>
            <p:nvSpPr>
              <p:cNvPr id="610" name="Triangle 609">
                <a:extLst>
                  <a:ext uri="{FF2B5EF4-FFF2-40B4-BE49-F238E27FC236}">
                    <a16:creationId xmlns:a16="http://schemas.microsoft.com/office/drawing/2014/main" id="{D508FE82-784C-6A43-8732-58AC2BFE81E5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1" name="Rectangle 610">
                <a:extLst>
                  <a:ext uri="{FF2B5EF4-FFF2-40B4-BE49-F238E27FC236}">
                    <a16:creationId xmlns:a16="http://schemas.microsoft.com/office/drawing/2014/main" id="{28D9378C-9BCA-3542-83A3-91E7F34A0769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2" name="Oval 611">
                <a:extLst>
                  <a:ext uri="{FF2B5EF4-FFF2-40B4-BE49-F238E27FC236}">
                    <a16:creationId xmlns:a16="http://schemas.microsoft.com/office/drawing/2014/main" id="{0864665D-57A9-F244-922D-4BD62A3FE0D7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3" name="TextBox 612">
                <a:extLst>
                  <a:ext uri="{FF2B5EF4-FFF2-40B4-BE49-F238E27FC236}">
                    <a16:creationId xmlns:a16="http://schemas.microsoft.com/office/drawing/2014/main" id="{C8914BC1-A3C4-844F-B12F-A1B5E7B57FA9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659" name="Group 658">
              <a:extLst>
                <a:ext uri="{FF2B5EF4-FFF2-40B4-BE49-F238E27FC236}">
                  <a16:creationId xmlns:a16="http://schemas.microsoft.com/office/drawing/2014/main" id="{4D40A091-63B9-CC48-BBD0-D98A71A0A327}"/>
                </a:ext>
              </a:extLst>
            </p:cNvPr>
            <p:cNvGrpSpPr/>
            <p:nvPr/>
          </p:nvGrpSpPr>
          <p:grpSpPr>
            <a:xfrm>
              <a:off x="1749464" y="4487748"/>
              <a:ext cx="387303" cy="390614"/>
              <a:chOff x="1800359" y="4829379"/>
              <a:chExt cx="387303" cy="390614"/>
            </a:xfrm>
          </p:grpSpPr>
          <p:sp>
            <p:nvSpPr>
              <p:cNvPr id="660" name="Triangle 659">
                <a:extLst>
                  <a:ext uri="{FF2B5EF4-FFF2-40B4-BE49-F238E27FC236}">
                    <a16:creationId xmlns:a16="http://schemas.microsoft.com/office/drawing/2014/main" id="{C06205CD-326B-0944-B8F8-DE09455B4010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1" name="Rectangle 660">
                <a:extLst>
                  <a:ext uri="{FF2B5EF4-FFF2-40B4-BE49-F238E27FC236}">
                    <a16:creationId xmlns:a16="http://schemas.microsoft.com/office/drawing/2014/main" id="{89D8292C-BCC0-1242-9DF6-C0C7D224B180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2" name="Oval 661">
                <a:extLst>
                  <a:ext uri="{FF2B5EF4-FFF2-40B4-BE49-F238E27FC236}">
                    <a16:creationId xmlns:a16="http://schemas.microsoft.com/office/drawing/2014/main" id="{14474513-4564-2E49-8FB7-CAFB6FA8EDE7}"/>
                  </a:ext>
                </a:extLst>
              </p:cNvPr>
              <p:cNvSpPr/>
              <p:nvPr/>
            </p:nvSpPr>
            <p:spPr>
              <a:xfrm>
                <a:off x="1800359" y="5019928"/>
                <a:ext cx="100124" cy="100124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3" name="TextBox 662">
                <a:extLst>
                  <a:ext uri="{FF2B5EF4-FFF2-40B4-BE49-F238E27FC236}">
                    <a16:creationId xmlns:a16="http://schemas.microsoft.com/office/drawing/2014/main" id="{179A534C-26DD-0D47-8C83-BED93BA13E14}"/>
                  </a:ext>
                </a:extLst>
              </p:cNvPr>
              <p:cNvSpPr txBox="1"/>
              <p:nvPr/>
            </p:nvSpPr>
            <p:spPr>
              <a:xfrm>
                <a:off x="1868112" y="4912216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cxnSp>
          <p:nvCxnSpPr>
            <p:cNvPr id="664" name="Straight Arrow Connector 663">
              <a:extLst>
                <a:ext uri="{FF2B5EF4-FFF2-40B4-BE49-F238E27FC236}">
                  <a16:creationId xmlns:a16="http://schemas.microsoft.com/office/drawing/2014/main" id="{9B495AC8-4772-DD40-9057-4A4AFF173D4E}"/>
                </a:ext>
              </a:extLst>
            </p:cNvPr>
            <p:cNvCxnSpPr>
              <a:cxnSpLocks/>
              <a:stCxn id="705" idx="0"/>
              <a:endCxn id="727" idx="2"/>
            </p:cNvCxnSpPr>
            <p:nvPr/>
          </p:nvCxnSpPr>
          <p:spPr>
            <a:xfrm flipV="1">
              <a:off x="2447910" y="3743500"/>
              <a:ext cx="8269" cy="621017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8" name="Straight Arrow Connector 667">
              <a:extLst>
                <a:ext uri="{FF2B5EF4-FFF2-40B4-BE49-F238E27FC236}">
                  <a16:creationId xmlns:a16="http://schemas.microsoft.com/office/drawing/2014/main" id="{B85BD272-14D0-674D-ADFC-A20C264A18E9}"/>
                </a:ext>
              </a:extLst>
            </p:cNvPr>
            <p:cNvCxnSpPr>
              <a:cxnSpLocks/>
              <a:stCxn id="705" idx="2"/>
              <a:endCxn id="526" idx="0"/>
            </p:cNvCxnSpPr>
            <p:nvPr/>
          </p:nvCxnSpPr>
          <p:spPr>
            <a:xfrm flipH="1">
              <a:off x="2443863" y="4886267"/>
              <a:ext cx="4047" cy="591977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1" name="TextBox 700">
              <a:extLst>
                <a:ext uri="{FF2B5EF4-FFF2-40B4-BE49-F238E27FC236}">
                  <a16:creationId xmlns:a16="http://schemas.microsoft.com/office/drawing/2014/main" id="{D88C4DF0-C032-0D4C-BDCF-46928E37DBFA}"/>
                </a:ext>
              </a:extLst>
            </p:cNvPr>
            <p:cNvSpPr txBox="1"/>
            <p:nvPr/>
          </p:nvSpPr>
          <p:spPr>
            <a:xfrm>
              <a:off x="12975407" y="7142007"/>
              <a:ext cx="3811004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Offspring in field trial</a:t>
              </a:r>
            </a:p>
          </p:txBody>
        </p:sp>
        <p:sp>
          <p:nvSpPr>
            <p:cNvPr id="705" name="Rectangle 704">
              <a:extLst>
                <a:ext uri="{FF2B5EF4-FFF2-40B4-BE49-F238E27FC236}">
                  <a16:creationId xmlns:a16="http://schemas.microsoft.com/office/drawing/2014/main" id="{EB7C18C8-CF2F-3444-839F-F47B4EB1749C}"/>
                </a:ext>
              </a:extLst>
            </p:cNvPr>
            <p:cNvSpPr/>
            <p:nvPr/>
          </p:nvSpPr>
          <p:spPr>
            <a:xfrm>
              <a:off x="1686369" y="4364517"/>
              <a:ext cx="1523081" cy="521750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cxnSp>
          <p:nvCxnSpPr>
            <p:cNvPr id="706" name="Straight Arrow Connector 705">
              <a:extLst>
                <a:ext uri="{FF2B5EF4-FFF2-40B4-BE49-F238E27FC236}">
                  <a16:creationId xmlns:a16="http://schemas.microsoft.com/office/drawing/2014/main" id="{0A9BC6E4-1594-E845-9A70-31FE996F322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83706" y="5253601"/>
              <a:ext cx="807219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7" name="Straight Arrow Connector 706">
              <a:extLst>
                <a:ext uri="{FF2B5EF4-FFF2-40B4-BE49-F238E27FC236}">
                  <a16:creationId xmlns:a16="http://schemas.microsoft.com/office/drawing/2014/main" id="{58681802-B152-2542-B67A-0A05ACE2C45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88809" y="6353624"/>
              <a:ext cx="803635" cy="1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7" name="Rectangle 726">
              <a:extLst>
                <a:ext uri="{FF2B5EF4-FFF2-40B4-BE49-F238E27FC236}">
                  <a16:creationId xmlns:a16="http://schemas.microsoft.com/office/drawing/2014/main" id="{8B9848C3-AE5A-4D40-8F07-A2FA55B50437}"/>
                </a:ext>
              </a:extLst>
            </p:cNvPr>
            <p:cNvSpPr/>
            <p:nvPr/>
          </p:nvSpPr>
          <p:spPr>
            <a:xfrm>
              <a:off x="2026581" y="3049375"/>
              <a:ext cx="859196" cy="694125"/>
            </a:xfrm>
            <a:prstGeom prst="rect">
              <a:avLst/>
            </a:prstGeom>
            <a:solidFill>
              <a:srgbClr val="D2E6F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28" name="TextBox 727">
              <a:extLst>
                <a:ext uri="{FF2B5EF4-FFF2-40B4-BE49-F238E27FC236}">
                  <a16:creationId xmlns:a16="http://schemas.microsoft.com/office/drawing/2014/main" id="{424B06E7-9A8D-7C4D-A4D5-EDE8EE916C7E}"/>
                </a:ext>
              </a:extLst>
            </p:cNvPr>
            <p:cNvSpPr txBox="1"/>
            <p:nvPr/>
          </p:nvSpPr>
          <p:spPr>
            <a:xfrm>
              <a:off x="2241914" y="3147733"/>
              <a:ext cx="4411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6°C</a:t>
              </a:r>
            </a:p>
          </p:txBody>
        </p:sp>
        <p:grpSp>
          <p:nvGrpSpPr>
            <p:cNvPr id="729" name="Group 728">
              <a:extLst>
                <a:ext uri="{FF2B5EF4-FFF2-40B4-BE49-F238E27FC236}">
                  <a16:creationId xmlns:a16="http://schemas.microsoft.com/office/drawing/2014/main" id="{342DD984-98D9-8D4E-9D9F-7510537099B2}"/>
                </a:ext>
              </a:extLst>
            </p:cNvPr>
            <p:cNvGrpSpPr/>
            <p:nvPr/>
          </p:nvGrpSpPr>
          <p:grpSpPr>
            <a:xfrm>
              <a:off x="2179920" y="3394158"/>
              <a:ext cx="682502" cy="307777"/>
              <a:chOff x="1803953" y="4726211"/>
              <a:chExt cx="682502" cy="307777"/>
            </a:xfrm>
          </p:grpSpPr>
          <p:sp>
            <p:nvSpPr>
              <p:cNvPr id="730" name="Triangle 729">
                <a:extLst>
                  <a:ext uri="{FF2B5EF4-FFF2-40B4-BE49-F238E27FC236}">
                    <a16:creationId xmlns:a16="http://schemas.microsoft.com/office/drawing/2014/main" id="{286C2E19-C75D-0D4F-81B2-D753F5341179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1" name="Rectangle 730">
                <a:extLst>
                  <a:ext uri="{FF2B5EF4-FFF2-40B4-BE49-F238E27FC236}">
                    <a16:creationId xmlns:a16="http://schemas.microsoft.com/office/drawing/2014/main" id="{0A6F2702-77F3-3B48-BDD3-6B8CFE45A2A1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2" name="Oval 731">
                <a:extLst>
                  <a:ext uri="{FF2B5EF4-FFF2-40B4-BE49-F238E27FC236}">
                    <a16:creationId xmlns:a16="http://schemas.microsoft.com/office/drawing/2014/main" id="{B4A80EA0-9C8F-3443-AE32-957AF0E6454B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3" name="TextBox 732">
                <a:extLst>
                  <a:ext uri="{FF2B5EF4-FFF2-40B4-BE49-F238E27FC236}">
                    <a16:creationId xmlns:a16="http://schemas.microsoft.com/office/drawing/2014/main" id="{3C96B84D-8C99-AC40-AFCC-186151815734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35" name="Rectangle 734">
              <a:extLst>
                <a:ext uri="{FF2B5EF4-FFF2-40B4-BE49-F238E27FC236}">
                  <a16:creationId xmlns:a16="http://schemas.microsoft.com/office/drawing/2014/main" id="{D3F9926F-F367-3744-A3C5-170679A37291}"/>
                </a:ext>
              </a:extLst>
            </p:cNvPr>
            <p:cNvSpPr/>
            <p:nvPr/>
          </p:nvSpPr>
          <p:spPr>
            <a:xfrm>
              <a:off x="3659437" y="2494118"/>
              <a:ext cx="859196" cy="694125"/>
            </a:xfrm>
            <a:prstGeom prst="rect">
              <a:avLst/>
            </a:prstGeom>
            <a:solidFill>
              <a:srgbClr val="D2E6F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36" name="TextBox 735">
              <a:extLst>
                <a:ext uri="{FF2B5EF4-FFF2-40B4-BE49-F238E27FC236}">
                  <a16:creationId xmlns:a16="http://schemas.microsoft.com/office/drawing/2014/main" id="{DB4693BA-B600-3741-BCAF-BD36EF7662C4}"/>
                </a:ext>
              </a:extLst>
            </p:cNvPr>
            <p:cNvSpPr txBox="1"/>
            <p:nvPr/>
          </p:nvSpPr>
          <p:spPr>
            <a:xfrm>
              <a:off x="3673587" y="2620186"/>
              <a:ext cx="8435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841 µ</a:t>
              </a:r>
              <a:r>
                <a:rPr 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atm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737" name="Group 736">
              <a:extLst>
                <a:ext uri="{FF2B5EF4-FFF2-40B4-BE49-F238E27FC236}">
                  <a16:creationId xmlns:a16="http://schemas.microsoft.com/office/drawing/2014/main" id="{9BB1FF2C-2A27-1044-A440-93C82AAC1AB6}"/>
                </a:ext>
              </a:extLst>
            </p:cNvPr>
            <p:cNvGrpSpPr/>
            <p:nvPr/>
          </p:nvGrpSpPr>
          <p:grpSpPr>
            <a:xfrm>
              <a:off x="3812770" y="2894321"/>
              <a:ext cx="682502" cy="307777"/>
              <a:chOff x="1803953" y="4726211"/>
              <a:chExt cx="682502" cy="307777"/>
            </a:xfrm>
          </p:grpSpPr>
          <p:sp>
            <p:nvSpPr>
              <p:cNvPr id="738" name="Triangle 737">
                <a:extLst>
                  <a:ext uri="{FF2B5EF4-FFF2-40B4-BE49-F238E27FC236}">
                    <a16:creationId xmlns:a16="http://schemas.microsoft.com/office/drawing/2014/main" id="{BC30CE31-0740-7847-A64D-DA4FBB9A2A28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39" name="Rectangle 738">
                <a:extLst>
                  <a:ext uri="{FF2B5EF4-FFF2-40B4-BE49-F238E27FC236}">
                    <a16:creationId xmlns:a16="http://schemas.microsoft.com/office/drawing/2014/main" id="{F173F261-C3BC-7445-887F-EADAFBCAD1A3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0" name="Oval 739">
                <a:extLst>
                  <a:ext uri="{FF2B5EF4-FFF2-40B4-BE49-F238E27FC236}">
                    <a16:creationId xmlns:a16="http://schemas.microsoft.com/office/drawing/2014/main" id="{2DFDC93E-3756-B749-AF37-D18AE4835B45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41" name="TextBox 740">
                <a:extLst>
                  <a:ext uri="{FF2B5EF4-FFF2-40B4-BE49-F238E27FC236}">
                    <a16:creationId xmlns:a16="http://schemas.microsoft.com/office/drawing/2014/main" id="{61A45ED8-FCDC-2149-AC15-501B34CD355E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752" name="Rectangle 751">
              <a:extLst>
                <a:ext uri="{FF2B5EF4-FFF2-40B4-BE49-F238E27FC236}">
                  <a16:creationId xmlns:a16="http://schemas.microsoft.com/office/drawing/2014/main" id="{C0307DE2-0210-674C-AA24-8A897D2F4E59}"/>
                </a:ext>
              </a:extLst>
            </p:cNvPr>
            <p:cNvSpPr/>
            <p:nvPr/>
          </p:nvSpPr>
          <p:spPr>
            <a:xfrm>
              <a:off x="3660037" y="3441880"/>
              <a:ext cx="859196" cy="694125"/>
            </a:xfrm>
            <a:prstGeom prst="rect">
              <a:avLst/>
            </a:prstGeom>
            <a:solidFill>
              <a:srgbClr val="66A9CF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grpSp>
          <p:nvGrpSpPr>
            <p:cNvPr id="883" name="Group 882">
              <a:extLst>
                <a:ext uri="{FF2B5EF4-FFF2-40B4-BE49-F238E27FC236}">
                  <a16:creationId xmlns:a16="http://schemas.microsoft.com/office/drawing/2014/main" id="{ABCE73C6-852F-9549-8919-AC537860B566}"/>
                </a:ext>
              </a:extLst>
            </p:cNvPr>
            <p:cNvGrpSpPr/>
            <p:nvPr/>
          </p:nvGrpSpPr>
          <p:grpSpPr>
            <a:xfrm>
              <a:off x="3631708" y="3600606"/>
              <a:ext cx="928459" cy="549254"/>
              <a:chOff x="3408066" y="3761026"/>
              <a:chExt cx="928459" cy="549254"/>
            </a:xfrm>
          </p:grpSpPr>
          <p:sp>
            <p:nvSpPr>
              <p:cNvPr id="753" name="TextBox 752">
                <a:extLst>
                  <a:ext uri="{FF2B5EF4-FFF2-40B4-BE49-F238E27FC236}">
                    <a16:creationId xmlns:a16="http://schemas.microsoft.com/office/drawing/2014/main" id="{09906EA6-91F0-F146-A45C-2CA96D45135D}"/>
                  </a:ext>
                </a:extLst>
              </p:cNvPr>
              <p:cNvSpPr txBox="1"/>
              <p:nvPr/>
            </p:nvSpPr>
            <p:spPr>
              <a:xfrm>
                <a:off x="3408066" y="3761026"/>
                <a:ext cx="92845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1045 µ</a:t>
                </a:r>
                <a:r>
                  <a:rPr lang="en-US" sz="12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747" name="Group 746">
                <a:extLst>
                  <a:ext uri="{FF2B5EF4-FFF2-40B4-BE49-F238E27FC236}">
                    <a16:creationId xmlns:a16="http://schemas.microsoft.com/office/drawing/2014/main" id="{9128A7A8-8552-464C-84FF-991C7B7B7674}"/>
                  </a:ext>
                </a:extLst>
              </p:cNvPr>
              <p:cNvGrpSpPr/>
              <p:nvPr/>
            </p:nvGrpSpPr>
            <p:grpSpPr>
              <a:xfrm>
                <a:off x="3589728" y="4002503"/>
                <a:ext cx="682502" cy="307777"/>
                <a:chOff x="1803953" y="4726211"/>
                <a:chExt cx="682502" cy="307777"/>
              </a:xfrm>
            </p:grpSpPr>
            <p:sp>
              <p:nvSpPr>
                <p:cNvPr id="748" name="Triangle 747">
                  <a:extLst>
                    <a:ext uri="{FF2B5EF4-FFF2-40B4-BE49-F238E27FC236}">
                      <a16:creationId xmlns:a16="http://schemas.microsoft.com/office/drawing/2014/main" id="{AE2178AB-B6FA-9341-A6AB-3637E3BD7071}"/>
                    </a:ext>
                  </a:extLst>
                </p:cNvPr>
                <p:cNvSpPr/>
                <p:nvPr/>
              </p:nvSpPr>
              <p:spPr>
                <a:xfrm>
                  <a:off x="1965669" y="4829379"/>
                  <a:ext cx="111439" cy="100595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9" name="Rectangle 748">
                  <a:extLst>
                    <a:ext uri="{FF2B5EF4-FFF2-40B4-BE49-F238E27FC236}">
                      <a16:creationId xmlns:a16="http://schemas.microsoft.com/office/drawing/2014/main" id="{A3BCA117-62A7-FC45-9B3E-F8CFCFE4B9E2}"/>
                    </a:ext>
                  </a:extLst>
                </p:cNvPr>
                <p:cNvSpPr/>
                <p:nvPr/>
              </p:nvSpPr>
              <p:spPr>
                <a:xfrm>
                  <a:off x="1803953" y="4833966"/>
                  <a:ext cx="95287" cy="100594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0" name="Oval 749">
                  <a:extLst>
                    <a:ext uri="{FF2B5EF4-FFF2-40B4-BE49-F238E27FC236}">
                      <a16:creationId xmlns:a16="http://schemas.microsoft.com/office/drawing/2014/main" id="{4B6F52D1-7A9C-7840-AFD1-4B8049D297B0}"/>
                    </a:ext>
                  </a:extLst>
                </p:cNvPr>
                <p:cNvSpPr/>
                <p:nvPr/>
              </p:nvSpPr>
              <p:spPr>
                <a:xfrm>
                  <a:off x="2112635" y="4829850"/>
                  <a:ext cx="100124" cy="100124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1" name="TextBox 750">
                  <a:extLst>
                    <a:ext uri="{FF2B5EF4-FFF2-40B4-BE49-F238E27FC236}">
                      <a16:creationId xmlns:a16="http://schemas.microsoft.com/office/drawing/2014/main" id="{3BBE7A8B-3FF0-0745-B007-99DCB56F157A}"/>
                    </a:ext>
                  </a:extLst>
                </p:cNvPr>
                <p:cNvSpPr txBox="1"/>
                <p:nvPr/>
              </p:nvSpPr>
              <p:spPr>
                <a:xfrm>
                  <a:off x="2166905" y="4726211"/>
                  <a:ext cx="319550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chemeClr val="bg1">
                          <a:lumMod val="50000"/>
                        </a:schemeClr>
                      </a:solidFill>
                    </a:rPr>
                    <a:t>✳︎</a:t>
                  </a:r>
                  <a:r>
                    <a:rPr lang="en-US" sz="12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✳</a:t>
                  </a:r>
                  <a:r>
                    <a:rPr lang="en-US" sz="105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︎</a:t>
                  </a:r>
                  <a:endParaRPr lang="en-US" sz="14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endParaRPr>
                </a:p>
              </p:txBody>
            </p:sp>
          </p:grpSp>
        </p:grpSp>
        <p:sp>
          <p:nvSpPr>
            <p:cNvPr id="761" name="Rectangle 760">
              <a:extLst>
                <a:ext uri="{FF2B5EF4-FFF2-40B4-BE49-F238E27FC236}">
                  <a16:creationId xmlns:a16="http://schemas.microsoft.com/office/drawing/2014/main" id="{894BF666-C312-0943-B6E1-033ED29CA2AA}"/>
                </a:ext>
              </a:extLst>
            </p:cNvPr>
            <p:cNvSpPr/>
            <p:nvPr/>
          </p:nvSpPr>
          <p:spPr>
            <a:xfrm>
              <a:off x="3632327" y="4892217"/>
              <a:ext cx="859196" cy="694125"/>
            </a:xfrm>
            <a:prstGeom prst="rect">
              <a:avLst/>
            </a:prstGeom>
            <a:solidFill>
              <a:srgbClr val="FEDBC7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762" name="TextBox 761">
              <a:extLst>
                <a:ext uri="{FF2B5EF4-FFF2-40B4-BE49-F238E27FC236}">
                  <a16:creationId xmlns:a16="http://schemas.microsoft.com/office/drawing/2014/main" id="{1CE631D4-4D4E-3E4A-890E-45324B736B53}"/>
                </a:ext>
              </a:extLst>
            </p:cNvPr>
            <p:cNvSpPr txBox="1"/>
            <p:nvPr/>
          </p:nvSpPr>
          <p:spPr>
            <a:xfrm>
              <a:off x="3662806" y="5018285"/>
              <a:ext cx="84350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841 µ</a:t>
              </a:r>
              <a:r>
                <a:rPr lang="en-US" sz="1200" b="1" dirty="0" err="1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atm</a:t>
              </a:r>
              <a:endParaRPr 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756" name="Group 755">
              <a:extLst>
                <a:ext uri="{FF2B5EF4-FFF2-40B4-BE49-F238E27FC236}">
                  <a16:creationId xmlns:a16="http://schemas.microsoft.com/office/drawing/2014/main" id="{B9F985AD-B526-A74F-B8D4-228A86897784}"/>
                </a:ext>
              </a:extLst>
            </p:cNvPr>
            <p:cNvGrpSpPr/>
            <p:nvPr/>
          </p:nvGrpSpPr>
          <p:grpSpPr>
            <a:xfrm>
              <a:off x="3801989" y="5292420"/>
              <a:ext cx="682502" cy="307777"/>
              <a:chOff x="1803953" y="4726211"/>
              <a:chExt cx="682502" cy="307777"/>
            </a:xfrm>
          </p:grpSpPr>
          <p:sp>
            <p:nvSpPr>
              <p:cNvPr id="757" name="Triangle 756">
                <a:extLst>
                  <a:ext uri="{FF2B5EF4-FFF2-40B4-BE49-F238E27FC236}">
                    <a16:creationId xmlns:a16="http://schemas.microsoft.com/office/drawing/2014/main" id="{E7A8FC7B-7E60-6349-AFEF-F7351703B3BE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8" name="Rectangle 757">
                <a:extLst>
                  <a:ext uri="{FF2B5EF4-FFF2-40B4-BE49-F238E27FC236}">
                    <a16:creationId xmlns:a16="http://schemas.microsoft.com/office/drawing/2014/main" id="{0B298CB6-24CF-F74F-8978-981CF9C6A36F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59" name="Oval 758">
                <a:extLst>
                  <a:ext uri="{FF2B5EF4-FFF2-40B4-BE49-F238E27FC236}">
                    <a16:creationId xmlns:a16="http://schemas.microsoft.com/office/drawing/2014/main" id="{D60BAA14-AE7A-F449-B67A-65361AD50533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0" name="TextBox 759">
                <a:extLst>
                  <a:ext uri="{FF2B5EF4-FFF2-40B4-BE49-F238E27FC236}">
                    <a16:creationId xmlns:a16="http://schemas.microsoft.com/office/drawing/2014/main" id="{76ACF261-3AFF-1445-96CB-2790096BB4B9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764" name="Group 763">
              <a:extLst>
                <a:ext uri="{FF2B5EF4-FFF2-40B4-BE49-F238E27FC236}">
                  <a16:creationId xmlns:a16="http://schemas.microsoft.com/office/drawing/2014/main" id="{AA5340F3-6E71-2E48-9D51-7F4546201418}"/>
                </a:ext>
              </a:extLst>
            </p:cNvPr>
            <p:cNvGrpSpPr/>
            <p:nvPr/>
          </p:nvGrpSpPr>
          <p:grpSpPr>
            <a:xfrm>
              <a:off x="3646564" y="5989711"/>
              <a:ext cx="859196" cy="694125"/>
              <a:chOff x="3749374" y="3570510"/>
              <a:chExt cx="1055531" cy="694125"/>
            </a:xfrm>
          </p:grpSpPr>
          <p:sp>
            <p:nvSpPr>
              <p:cNvPr id="770" name="Rectangle 769">
                <a:extLst>
                  <a:ext uri="{FF2B5EF4-FFF2-40B4-BE49-F238E27FC236}">
                    <a16:creationId xmlns:a16="http://schemas.microsoft.com/office/drawing/2014/main" id="{5D961AEE-30FD-214F-BC37-FB96FDE988CA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EF8A62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71" name="TextBox 770">
                <a:extLst>
                  <a:ext uri="{FF2B5EF4-FFF2-40B4-BE49-F238E27FC236}">
                    <a16:creationId xmlns:a16="http://schemas.microsoft.com/office/drawing/2014/main" id="{C5BBF978-BF90-9843-A718-D937C6B1D544}"/>
                  </a:ext>
                </a:extLst>
              </p:cNvPr>
              <p:cNvSpPr txBox="1"/>
              <p:nvPr/>
            </p:nvSpPr>
            <p:spPr>
              <a:xfrm>
                <a:off x="3839472" y="3696578"/>
                <a:ext cx="92845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1045 µ</a:t>
                </a:r>
                <a:r>
                  <a:rPr lang="en-US" sz="1200" b="1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65" name="Group 764">
              <a:extLst>
                <a:ext uri="{FF2B5EF4-FFF2-40B4-BE49-F238E27FC236}">
                  <a16:creationId xmlns:a16="http://schemas.microsoft.com/office/drawing/2014/main" id="{A05ABC78-53B0-4741-BA9B-84B6DAAEF163}"/>
                </a:ext>
              </a:extLst>
            </p:cNvPr>
            <p:cNvGrpSpPr/>
            <p:nvPr/>
          </p:nvGrpSpPr>
          <p:grpSpPr>
            <a:xfrm>
              <a:off x="3816226" y="6389914"/>
              <a:ext cx="682502" cy="307777"/>
              <a:chOff x="1803953" y="4726211"/>
              <a:chExt cx="682502" cy="307777"/>
            </a:xfrm>
          </p:grpSpPr>
          <p:sp>
            <p:nvSpPr>
              <p:cNvPr id="766" name="Triangle 765">
                <a:extLst>
                  <a:ext uri="{FF2B5EF4-FFF2-40B4-BE49-F238E27FC236}">
                    <a16:creationId xmlns:a16="http://schemas.microsoft.com/office/drawing/2014/main" id="{8B4EE3DF-DBFF-BE40-BF42-25CDD1F10B84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7" name="Rectangle 766">
                <a:extLst>
                  <a:ext uri="{FF2B5EF4-FFF2-40B4-BE49-F238E27FC236}">
                    <a16:creationId xmlns:a16="http://schemas.microsoft.com/office/drawing/2014/main" id="{4BA939E4-DF9D-7B44-BEA8-FA84A69471F8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8" name="Oval 767">
                <a:extLst>
                  <a:ext uri="{FF2B5EF4-FFF2-40B4-BE49-F238E27FC236}">
                    <a16:creationId xmlns:a16="http://schemas.microsoft.com/office/drawing/2014/main" id="{C7457801-9074-FA4D-9A95-357CD85888C9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9" name="TextBox 768">
                <a:extLst>
                  <a:ext uri="{FF2B5EF4-FFF2-40B4-BE49-F238E27FC236}">
                    <a16:creationId xmlns:a16="http://schemas.microsoft.com/office/drawing/2014/main" id="{1805C51B-5EE0-2243-86D1-99F7266924A3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773" name="Group 772">
              <a:extLst>
                <a:ext uri="{FF2B5EF4-FFF2-40B4-BE49-F238E27FC236}">
                  <a16:creationId xmlns:a16="http://schemas.microsoft.com/office/drawing/2014/main" id="{7AECA92E-C0A0-BC4B-BAE1-63837876FC73}"/>
                </a:ext>
              </a:extLst>
            </p:cNvPr>
            <p:cNvGrpSpPr/>
            <p:nvPr/>
          </p:nvGrpSpPr>
          <p:grpSpPr>
            <a:xfrm>
              <a:off x="5125078" y="2494118"/>
              <a:ext cx="859196" cy="694125"/>
              <a:chOff x="3749374" y="3570510"/>
              <a:chExt cx="1055531" cy="694125"/>
            </a:xfrm>
          </p:grpSpPr>
          <p:sp>
            <p:nvSpPr>
              <p:cNvPr id="779" name="Rectangle 778">
                <a:extLst>
                  <a:ext uri="{FF2B5EF4-FFF2-40B4-BE49-F238E27FC236}">
                    <a16:creationId xmlns:a16="http://schemas.microsoft.com/office/drawing/2014/main" id="{6C38512D-D4B5-5444-9426-2D269EC85E97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D2E6F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80" name="TextBox 779">
                <a:extLst>
                  <a:ext uri="{FF2B5EF4-FFF2-40B4-BE49-F238E27FC236}">
                    <a16:creationId xmlns:a16="http://schemas.microsoft.com/office/drawing/2014/main" id="{D47D9BE8-716B-934B-81B6-7E0D9A959DA0}"/>
                  </a:ext>
                </a:extLst>
              </p:cNvPr>
              <p:cNvSpPr txBox="1"/>
              <p:nvPr/>
            </p:nvSpPr>
            <p:spPr>
              <a:xfrm>
                <a:off x="3861891" y="3585738"/>
                <a:ext cx="84350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841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74" name="Group 773">
              <a:extLst>
                <a:ext uri="{FF2B5EF4-FFF2-40B4-BE49-F238E27FC236}">
                  <a16:creationId xmlns:a16="http://schemas.microsoft.com/office/drawing/2014/main" id="{E884D128-9FC8-AA4F-B2FD-3929B9A06D8D}"/>
                </a:ext>
              </a:extLst>
            </p:cNvPr>
            <p:cNvGrpSpPr/>
            <p:nvPr/>
          </p:nvGrpSpPr>
          <p:grpSpPr>
            <a:xfrm>
              <a:off x="5180443" y="2894321"/>
              <a:ext cx="682502" cy="307777"/>
              <a:chOff x="1803953" y="4726211"/>
              <a:chExt cx="682502" cy="307777"/>
            </a:xfrm>
          </p:grpSpPr>
          <p:sp>
            <p:nvSpPr>
              <p:cNvPr id="775" name="Triangle 774">
                <a:extLst>
                  <a:ext uri="{FF2B5EF4-FFF2-40B4-BE49-F238E27FC236}">
                    <a16:creationId xmlns:a16="http://schemas.microsoft.com/office/drawing/2014/main" id="{56BD6D9E-9A30-AB40-AA36-BE5790E5D062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6" name="Rectangle 775">
                <a:extLst>
                  <a:ext uri="{FF2B5EF4-FFF2-40B4-BE49-F238E27FC236}">
                    <a16:creationId xmlns:a16="http://schemas.microsoft.com/office/drawing/2014/main" id="{43A861D1-81D0-9A49-B67B-6D46E96CD2A9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7" name="Oval 776">
                <a:extLst>
                  <a:ext uri="{FF2B5EF4-FFF2-40B4-BE49-F238E27FC236}">
                    <a16:creationId xmlns:a16="http://schemas.microsoft.com/office/drawing/2014/main" id="{87024E46-D0ED-7B4B-B023-8EA9CA61A397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8" name="TextBox 777">
                <a:extLst>
                  <a:ext uri="{FF2B5EF4-FFF2-40B4-BE49-F238E27FC236}">
                    <a16:creationId xmlns:a16="http://schemas.microsoft.com/office/drawing/2014/main" id="{0FED21C9-2B03-9548-9ED2-E4B70A0150F3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782" name="Group 781">
              <a:extLst>
                <a:ext uri="{FF2B5EF4-FFF2-40B4-BE49-F238E27FC236}">
                  <a16:creationId xmlns:a16="http://schemas.microsoft.com/office/drawing/2014/main" id="{956C14E8-1CA2-7845-9F03-B7D99B49A183}"/>
                </a:ext>
              </a:extLst>
            </p:cNvPr>
            <p:cNvGrpSpPr/>
            <p:nvPr/>
          </p:nvGrpSpPr>
          <p:grpSpPr>
            <a:xfrm>
              <a:off x="5125678" y="3441880"/>
              <a:ext cx="859196" cy="694125"/>
              <a:chOff x="3749374" y="3570510"/>
              <a:chExt cx="1055531" cy="694125"/>
            </a:xfrm>
          </p:grpSpPr>
          <p:sp>
            <p:nvSpPr>
              <p:cNvPr id="788" name="Rectangle 787">
                <a:extLst>
                  <a:ext uri="{FF2B5EF4-FFF2-40B4-BE49-F238E27FC236}">
                    <a16:creationId xmlns:a16="http://schemas.microsoft.com/office/drawing/2014/main" id="{CA292EAF-C86F-3C44-86A0-9847A7C45852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66A9CF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89" name="TextBox 788">
                <a:extLst>
                  <a:ext uri="{FF2B5EF4-FFF2-40B4-BE49-F238E27FC236}">
                    <a16:creationId xmlns:a16="http://schemas.microsoft.com/office/drawing/2014/main" id="{B2EF6BFE-B3DD-9149-ACDD-C488C6DB9DF7}"/>
                  </a:ext>
                </a:extLst>
              </p:cNvPr>
              <p:cNvSpPr txBox="1"/>
              <p:nvPr/>
            </p:nvSpPr>
            <p:spPr>
              <a:xfrm>
                <a:off x="3819412" y="3585738"/>
                <a:ext cx="9284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1045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83" name="Group 782">
              <a:extLst>
                <a:ext uri="{FF2B5EF4-FFF2-40B4-BE49-F238E27FC236}">
                  <a16:creationId xmlns:a16="http://schemas.microsoft.com/office/drawing/2014/main" id="{DBE48FB9-7A44-9E48-B9AB-E6C66A5F3009}"/>
                </a:ext>
              </a:extLst>
            </p:cNvPr>
            <p:cNvGrpSpPr/>
            <p:nvPr/>
          </p:nvGrpSpPr>
          <p:grpSpPr>
            <a:xfrm>
              <a:off x="5279017" y="3842083"/>
              <a:ext cx="682502" cy="307777"/>
              <a:chOff x="1803953" y="4726211"/>
              <a:chExt cx="682502" cy="307777"/>
            </a:xfrm>
          </p:grpSpPr>
          <p:sp>
            <p:nvSpPr>
              <p:cNvPr id="784" name="Triangle 783">
                <a:extLst>
                  <a:ext uri="{FF2B5EF4-FFF2-40B4-BE49-F238E27FC236}">
                    <a16:creationId xmlns:a16="http://schemas.microsoft.com/office/drawing/2014/main" id="{0162A5EB-B37B-A240-AC17-BA516B521F25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5" name="Rectangle 784">
                <a:extLst>
                  <a:ext uri="{FF2B5EF4-FFF2-40B4-BE49-F238E27FC236}">
                    <a16:creationId xmlns:a16="http://schemas.microsoft.com/office/drawing/2014/main" id="{5BDA0164-9E7C-3C49-B40A-CD26754309BB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6" name="Oval 785">
                <a:extLst>
                  <a:ext uri="{FF2B5EF4-FFF2-40B4-BE49-F238E27FC236}">
                    <a16:creationId xmlns:a16="http://schemas.microsoft.com/office/drawing/2014/main" id="{4F6147F7-B0A6-D746-8141-FEFEADFC3509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7" name="TextBox 786">
                <a:extLst>
                  <a:ext uri="{FF2B5EF4-FFF2-40B4-BE49-F238E27FC236}">
                    <a16:creationId xmlns:a16="http://schemas.microsoft.com/office/drawing/2014/main" id="{8A0612FB-EA80-D748-9BCC-9578ADB515AD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791" name="Group 790">
              <a:extLst>
                <a:ext uri="{FF2B5EF4-FFF2-40B4-BE49-F238E27FC236}">
                  <a16:creationId xmlns:a16="http://schemas.microsoft.com/office/drawing/2014/main" id="{D7DDC9FF-1584-8349-B773-54D7280378C1}"/>
                </a:ext>
              </a:extLst>
            </p:cNvPr>
            <p:cNvGrpSpPr/>
            <p:nvPr/>
          </p:nvGrpSpPr>
          <p:grpSpPr>
            <a:xfrm>
              <a:off x="5097968" y="4892217"/>
              <a:ext cx="859196" cy="694125"/>
              <a:chOff x="3749374" y="3570510"/>
              <a:chExt cx="1055531" cy="694125"/>
            </a:xfrm>
          </p:grpSpPr>
          <p:sp>
            <p:nvSpPr>
              <p:cNvPr id="797" name="Rectangle 796">
                <a:extLst>
                  <a:ext uri="{FF2B5EF4-FFF2-40B4-BE49-F238E27FC236}">
                    <a16:creationId xmlns:a16="http://schemas.microsoft.com/office/drawing/2014/main" id="{60CED370-A65B-924E-9880-54D9FF12318D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FEDBC7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798" name="TextBox 797">
                <a:extLst>
                  <a:ext uri="{FF2B5EF4-FFF2-40B4-BE49-F238E27FC236}">
                    <a16:creationId xmlns:a16="http://schemas.microsoft.com/office/drawing/2014/main" id="{31F7CB44-FBC5-C44D-A798-788112C62B42}"/>
                  </a:ext>
                </a:extLst>
              </p:cNvPr>
              <p:cNvSpPr txBox="1"/>
              <p:nvPr/>
            </p:nvSpPr>
            <p:spPr>
              <a:xfrm>
                <a:off x="3861891" y="3585738"/>
                <a:ext cx="84350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841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92" name="Group 791">
              <a:extLst>
                <a:ext uri="{FF2B5EF4-FFF2-40B4-BE49-F238E27FC236}">
                  <a16:creationId xmlns:a16="http://schemas.microsoft.com/office/drawing/2014/main" id="{AB7AE2A5-5DC9-FD4D-9865-AE4738233510}"/>
                </a:ext>
              </a:extLst>
            </p:cNvPr>
            <p:cNvGrpSpPr/>
            <p:nvPr/>
          </p:nvGrpSpPr>
          <p:grpSpPr>
            <a:xfrm>
              <a:off x="5251307" y="5292420"/>
              <a:ext cx="682502" cy="307777"/>
              <a:chOff x="1803953" y="4726211"/>
              <a:chExt cx="682502" cy="307777"/>
            </a:xfrm>
          </p:grpSpPr>
          <p:sp>
            <p:nvSpPr>
              <p:cNvPr id="793" name="Triangle 792">
                <a:extLst>
                  <a:ext uri="{FF2B5EF4-FFF2-40B4-BE49-F238E27FC236}">
                    <a16:creationId xmlns:a16="http://schemas.microsoft.com/office/drawing/2014/main" id="{56EC0BA3-E514-B24F-B304-0769536F053E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4" name="Rectangle 793">
                <a:extLst>
                  <a:ext uri="{FF2B5EF4-FFF2-40B4-BE49-F238E27FC236}">
                    <a16:creationId xmlns:a16="http://schemas.microsoft.com/office/drawing/2014/main" id="{C6A4F67E-7479-EB47-8787-8A6EA7A46F50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5" name="Oval 794">
                <a:extLst>
                  <a:ext uri="{FF2B5EF4-FFF2-40B4-BE49-F238E27FC236}">
                    <a16:creationId xmlns:a16="http://schemas.microsoft.com/office/drawing/2014/main" id="{C8F69D08-9346-CF4C-803B-FE5012C9A21A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6" name="TextBox 795">
                <a:extLst>
                  <a:ext uri="{FF2B5EF4-FFF2-40B4-BE49-F238E27FC236}">
                    <a16:creationId xmlns:a16="http://schemas.microsoft.com/office/drawing/2014/main" id="{F2BD7E04-57F3-7448-A9D4-1F0EEC76FF3D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800" name="Group 799">
              <a:extLst>
                <a:ext uri="{FF2B5EF4-FFF2-40B4-BE49-F238E27FC236}">
                  <a16:creationId xmlns:a16="http://schemas.microsoft.com/office/drawing/2014/main" id="{F5ADE0D5-AD09-BC48-82B2-F5B576DA9D30}"/>
                </a:ext>
              </a:extLst>
            </p:cNvPr>
            <p:cNvGrpSpPr/>
            <p:nvPr/>
          </p:nvGrpSpPr>
          <p:grpSpPr>
            <a:xfrm>
              <a:off x="5098350" y="5989711"/>
              <a:ext cx="859196" cy="694125"/>
              <a:chOff x="3749374" y="3570510"/>
              <a:chExt cx="1055531" cy="694125"/>
            </a:xfrm>
          </p:grpSpPr>
          <p:sp>
            <p:nvSpPr>
              <p:cNvPr id="806" name="Rectangle 805">
                <a:extLst>
                  <a:ext uri="{FF2B5EF4-FFF2-40B4-BE49-F238E27FC236}">
                    <a16:creationId xmlns:a16="http://schemas.microsoft.com/office/drawing/2014/main" id="{33D9440C-F142-F449-B0D6-ABF7D4011D71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EF8A62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807" name="TextBox 806">
                <a:extLst>
                  <a:ext uri="{FF2B5EF4-FFF2-40B4-BE49-F238E27FC236}">
                    <a16:creationId xmlns:a16="http://schemas.microsoft.com/office/drawing/2014/main" id="{EE789ACF-515F-2146-8AE3-CA55EAE18140}"/>
                  </a:ext>
                </a:extLst>
              </p:cNvPr>
              <p:cNvSpPr txBox="1"/>
              <p:nvPr/>
            </p:nvSpPr>
            <p:spPr>
              <a:xfrm>
                <a:off x="3819412" y="3585738"/>
                <a:ext cx="9284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1045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01" name="Group 800">
              <a:extLst>
                <a:ext uri="{FF2B5EF4-FFF2-40B4-BE49-F238E27FC236}">
                  <a16:creationId xmlns:a16="http://schemas.microsoft.com/office/drawing/2014/main" id="{772DA1D6-71C8-7240-B33B-B57E276E685B}"/>
                </a:ext>
              </a:extLst>
            </p:cNvPr>
            <p:cNvGrpSpPr/>
            <p:nvPr/>
          </p:nvGrpSpPr>
          <p:grpSpPr>
            <a:xfrm>
              <a:off x="5235360" y="6389914"/>
              <a:ext cx="682502" cy="307777"/>
              <a:chOff x="1803953" y="4726211"/>
              <a:chExt cx="682502" cy="307777"/>
            </a:xfrm>
          </p:grpSpPr>
          <p:sp>
            <p:nvSpPr>
              <p:cNvPr id="802" name="Triangle 801">
                <a:extLst>
                  <a:ext uri="{FF2B5EF4-FFF2-40B4-BE49-F238E27FC236}">
                    <a16:creationId xmlns:a16="http://schemas.microsoft.com/office/drawing/2014/main" id="{B76E5785-2C8E-9240-BDFA-82386E01C6A8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3" name="Rectangle 802">
                <a:extLst>
                  <a:ext uri="{FF2B5EF4-FFF2-40B4-BE49-F238E27FC236}">
                    <a16:creationId xmlns:a16="http://schemas.microsoft.com/office/drawing/2014/main" id="{25837776-3C70-4C43-921D-16F9B7469C7B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4" name="Oval 803">
                <a:extLst>
                  <a:ext uri="{FF2B5EF4-FFF2-40B4-BE49-F238E27FC236}">
                    <a16:creationId xmlns:a16="http://schemas.microsoft.com/office/drawing/2014/main" id="{5AF42226-D159-6E47-A4B7-A009A6A1C606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5" name="TextBox 804">
                <a:extLst>
                  <a:ext uri="{FF2B5EF4-FFF2-40B4-BE49-F238E27FC236}">
                    <a16:creationId xmlns:a16="http://schemas.microsoft.com/office/drawing/2014/main" id="{3FF905D4-2A04-B04D-8696-FABBCE363901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808" name="TextBox 807">
              <a:extLst>
                <a:ext uri="{FF2B5EF4-FFF2-40B4-BE49-F238E27FC236}">
                  <a16:creationId xmlns:a16="http://schemas.microsoft.com/office/drawing/2014/main" id="{168F95BC-CF35-C343-8B6B-ADFC244DD66C}"/>
                </a:ext>
              </a:extLst>
            </p:cNvPr>
            <p:cNvSpPr txBox="1"/>
            <p:nvPr/>
          </p:nvSpPr>
          <p:spPr>
            <a:xfrm flipH="1">
              <a:off x="9498247" y="1723698"/>
              <a:ext cx="296113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Offspring reared (6°C only) common conditions, 1 year</a:t>
              </a:r>
            </a:p>
          </p:txBody>
        </p:sp>
        <p:sp>
          <p:nvSpPr>
            <p:cNvPr id="809" name="TextBox 808">
              <a:extLst>
                <a:ext uri="{FF2B5EF4-FFF2-40B4-BE49-F238E27FC236}">
                  <a16:creationId xmlns:a16="http://schemas.microsoft.com/office/drawing/2014/main" id="{78A540C6-9E60-4A4D-BB2B-527524FBA0B8}"/>
                </a:ext>
              </a:extLst>
            </p:cNvPr>
            <p:cNvSpPr txBox="1"/>
            <p:nvPr/>
          </p:nvSpPr>
          <p:spPr>
            <a:xfrm>
              <a:off x="1785284" y="1743747"/>
              <a:ext cx="1314535" cy="738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Temperature 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60 days, winter</a:t>
              </a:r>
            </a:p>
          </p:txBody>
        </p:sp>
        <p:sp>
          <p:nvSpPr>
            <p:cNvPr id="810" name="TextBox 809">
              <a:extLst>
                <a:ext uri="{FF2B5EF4-FFF2-40B4-BE49-F238E27FC236}">
                  <a16:creationId xmlns:a16="http://schemas.microsoft.com/office/drawing/2014/main" id="{EE42C79A-27AA-D846-9238-CF351EE28D3D}"/>
                </a:ext>
              </a:extLst>
            </p:cNvPr>
            <p:cNvSpPr txBox="1"/>
            <p:nvPr/>
          </p:nvSpPr>
          <p:spPr>
            <a:xfrm>
              <a:off x="3301902" y="1712044"/>
              <a:ext cx="155485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pCO</a:t>
              </a:r>
              <a:r>
                <a:rPr lang="en-US" sz="14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52 days, 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winter</a:t>
              </a:r>
            </a:p>
          </p:txBody>
        </p:sp>
        <p:sp>
          <p:nvSpPr>
            <p:cNvPr id="811" name="TextBox 810">
              <a:extLst>
                <a:ext uri="{FF2B5EF4-FFF2-40B4-BE49-F238E27FC236}">
                  <a16:creationId xmlns:a16="http://schemas.microsoft.com/office/drawing/2014/main" id="{021ED992-C20C-9646-B027-A79EEA886502}"/>
                </a:ext>
              </a:extLst>
            </p:cNvPr>
            <p:cNvSpPr txBox="1"/>
            <p:nvPr/>
          </p:nvSpPr>
          <p:spPr>
            <a:xfrm>
              <a:off x="5128556" y="1762520"/>
              <a:ext cx="36059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Volitionally spawn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60 days, spring</a:t>
              </a:r>
            </a:p>
          </p:txBody>
        </p:sp>
        <p:sp>
          <p:nvSpPr>
            <p:cNvPr id="812" name="TextBox 811">
              <a:extLst>
                <a:ext uri="{FF2B5EF4-FFF2-40B4-BE49-F238E27FC236}">
                  <a16:creationId xmlns:a16="http://schemas.microsoft.com/office/drawing/2014/main" id="{0CB6CFF3-C2BA-B04C-97CC-C8CDA5374EB3}"/>
                </a:ext>
              </a:extLst>
            </p:cNvPr>
            <p:cNvSpPr txBox="1"/>
            <p:nvPr/>
          </p:nvSpPr>
          <p:spPr>
            <a:xfrm>
              <a:off x="13073936" y="1602573"/>
              <a:ext cx="363062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Survival tested in 4 locations </a:t>
              </a:r>
            </a:p>
            <a:p>
              <a:pPr algn="ctr"/>
              <a:r>
                <a:rPr 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90 days, summer</a:t>
              </a:r>
            </a:p>
          </p:txBody>
        </p:sp>
        <p:grpSp>
          <p:nvGrpSpPr>
            <p:cNvPr id="813" name="Group 812">
              <a:extLst>
                <a:ext uri="{FF2B5EF4-FFF2-40B4-BE49-F238E27FC236}">
                  <a16:creationId xmlns:a16="http://schemas.microsoft.com/office/drawing/2014/main" id="{B3B98D81-337D-964B-90FB-79EC4EF19C36}"/>
                </a:ext>
              </a:extLst>
            </p:cNvPr>
            <p:cNvGrpSpPr/>
            <p:nvPr/>
          </p:nvGrpSpPr>
          <p:grpSpPr>
            <a:xfrm>
              <a:off x="10349017" y="2454426"/>
              <a:ext cx="859196" cy="694125"/>
              <a:chOff x="3669134" y="3570510"/>
              <a:chExt cx="1055531" cy="694125"/>
            </a:xfrm>
          </p:grpSpPr>
          <p:sp>
            <p:nvSpPr>
              <p:cNvPr id="814" name="Rectangle 813">
                <a:extLst>
                  <a:ext uri="{FF2B5EF4-FFF2-40B4-BE49-F238E27FC236}">
                    <a16:creationId xmlns:a16="http://schemas.microsoft.com/office/drawing/2014/main" id="{7AF2F5F6-7A37-D445-89A9-0A27A134A157}"/>
                  </a:ext>
                </a:extLst>
              </p:cNvPr>
              <p:cNvSpPr/>
              <p:nvPr/>
            </p:nvSpPr>
            <p:spPr>
              <a:xfrm>
                <a:off x="3669134" y="3570510"/>
                <a:ext cx="1055531" cy="694125"/>
              </a:xfrm>
              <a:prstGeom prst="rect">
                <a:avLst/>
              </a:prstGeom>
              <a:solidFill>
                <a:srgbClr val="D2E6F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815" name="TextBox 814">
                <a:extLst>
                  <a:ext uri="{FF2B5EF4-FFF2-40B4-BE49-F238E27FC236}">
                    <a16:creationId xmlns:a16="http://schemas.microsoft.com/office/drawing/2014/main" id="{364EDED0-68F6-7746-B4DB-61BAC14B6054}"/>
                  </a:ext>
                </a:extLst>
              </p:cNvPr>
              <p:cNvSpPr txBox="1"/>
              <p:nvPr/>
            </p:nvSpPr>
            <p:spPr>
              <a:xfrm>
                <a:off x="3761589" y="3585738"/>
                <a:ext cx="84350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841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16" name="Group 815">
              <a:extLst>
                <a:ext uri="{FF2B5EF4-FFF2-40B4-BE49-F238E27FC236}">
                  <a16:creationId xmlns:a16="http://schemas.microsoft.com/office/drawing/2014/main" id="{0E1FB78B-8CD1-1747-9A8B-B9B956B0153A}"/>
                </a:ext>
              </a:extLst>
            </p:cNvPr>
            <p:cNvGrpSpPr/>
            <p:nvPr/>
          </p:nvGrpSpPr>
          <p:grpSpPr>
            <a:xfrm>
              <a:off x="10469698" y="2854629"/>
              <a:ext cx="682502" cy="307777"/>
              <a:chOff x="1803953" y="4726211"/>
              <a:chExt cx="682502" cy="307777"/>
            </a:xfrm>
          </p:grpSpPr>
          <p:sp>
            <p:nvSpPr>
              <p:cNvPr id="817" name="Triangle 816">
                <a:extLst>
                  <a:ext uri="{FF2B5EF4-FFF2-40B4-BE49-F238E27FC236}">
                    <a16:creationId xmlns:a16="http://schemas.microsoft.com/office/drawing/2014/main" id="{3C63028E-C7DB-B242-B159-6904175B1FFD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8" name="Rectangle 817">
                <a:extLst>
                  <a:ext uri="{FF2B5EF4-FFF2-40B4-BE49-F238E27FC236}">
                    <a16:creationId xmlns:a16="http://schemas.microsoft.com/office/drawing/2014/main" id="{B4438634-BE2A-DC4D-A73E-7F7640E4114D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19" name="Oval 818">
                <a:extLst>
                  <a:ext uri="{FF2B5EF4-FFF2-40B4-BE49-F238E27FC236}">
                    <a16:creationId xmlns:a16="http://schemas.microsoft.com/office/drawing/2014/main" id="{7ED26FF0-4AFD-2449-A3DB-0691EBBED976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0" name="TextBox 819">
                <a:extLst>
                  <a:ext uri="{FF2B5EF4-FFF2-40B4-BE49-F238E27FC236}">
                    <a16:creationId xmlns:a16="http://schemas.microsoft.com/office/drawing/2014/main" id="{80F9C57E-E4AD-984D-A4FD-F45F99A48B8F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821" name="Group 820">
              <a:extLst>
                <a:ext uri="{FF2B5EF4-FFF2-40B4-BE49-F238E27FC236}">
                  <a16:creationId xmlns:a16="http://schemas.microsoft.com/office/drawing/2014/main" id="{D6BABBBD-85BD-6443-99D8-2BEF6C61FC28}"/>
                </a:ext>
              </a:extLst>
            </p:cNvPr>
            <p:cNvGrpSpPr/>
            <p:nvPr/>
          </p:nvGrpSpPr>
          <p:grpSpPr>
            <a:xfrm>
              <a:off x="10366806" y="3382989"/>
              <a:ext cx="859196" cy="694125"/>
              <a:chOff x="3749374" y="3570510"/>
              <a:chExt cx="1055531" cy="694125"/>
            </a:xfrm>
          </p:grpSpPr>
          <p:sp>
            <p:nvSpPr>
              <p:cNvPr id="822" name="Rectangle 821">
                <a:extLst>
                  <a:ext uri="{FF2B5EF4-FFF2-40B4-BE49-F238E27FC236}">
                    <a16:creationId xmlns:a16="http://schemas.microsoft.com/office/drawing/2014/main" id="{481E1D29-7B43-A743-82EF-C391FECCFFA5}"/>
                  </a:ext>
                </a:extLst>
              </p:cNvPr>
              <p:cNvSpPr/>
              <p:nvPr/>
            </p:nvSpPr>
            <p:spPr>
              <a:xfrm>
                <a:off x="3749374" y="3570510"/>
                <a:ext cx="1055531" cy="694125"/>
              </a:xfrm>
              <a:prstGeom prst="rect">
                <a:avLst/>
              </a:prstGeom>
              <a:solidFill>
                <a:srgbClr val="66A9CF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823" name="TextBox 822">
                <a:extLst>
                  <a:ext uri="{FF2B5EF4-FFF2-40B4-BE49-F238E27FC236}">
                    <a16:creationId xmlns:a16="http://schemas.microsoft.com/office/drawing/2014/main" id="{BB2DE228-ECF1-6045-AD54-3912EFD85201}"/>
                  </a:ext>
                </a:extLst>
              </p:cNvPr>
              <p:cNvSpPr txBox="1"/>
              <p:nvPr/>
            </p:nvSpPr>
            <p:spPr>
              <a:xfrm>
                <a:off x="3819412" y="3585738"/>
                <a:ext cx="928459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6°C</a:t>
                </a:r>
              </a:p>
              <a:p>
                <a:pPr algn="ctr"/>
                <a:r>
                  <a:rPr lang="en-US" sz="1200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1045 µ</a:t>
                </a:r>
                <a:r>
                  <a:rPr lang="en-US" sz="1200" i="1" dirty="0" err="1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1200" i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24" name="Group 823">
              <a:extLst>
                <a:ext uri="{FF2B5EF4-FFF2-40B4-BE49-F238E27FC236}">
                  <a16:creationId xmlns:a16="http://schemas.microsoft.com/office/drawing/2014/main" id="{F5CE5B98-91CA-F04C-891E-AFA02AE36B54}"/>
                </a:ext>
              </a:extLst>
            </p:cNvPr>
            <p:cNvGrpSpPr/>
            <p:nvPr/>
          </p:nvGrpSpPr>
          <p:grpSpPr>
            <a:xfrm>
              <a:off x="10568271" y="3783192"/>
              <a:ext cx="682502" cy="307777"/>
              <a:chOff x="1803953" y="4726211"/>
              <a:chExt cx="682502" cy="307777"/>
            </a:xfrm>
          </p:grpSpPr>
          <p:sp>
            <p:nvSpPr>
              <p:cNvPr id="825" name="Triangle 824">
                <a:extLst>
                  <a:ext uri="{FF2B5EF4-FFF2-40B4-BE49-F238E27FC236}">
                    <a16:creationId xmlns:a16="http://schemas.microsoft.com/office/drawing/2014/main" id="{24FAF63C-F7C8-DB40-BC38-CED5277CA93F}"/>
                  </a:ext>
                </a:extLst>
              </p:cNvPr>
              <p:cNvSpPr/>
              <p:nvPr/>
            </p:nvSpPr>
            <p:spPr>
              <a:xfrm>
                <a:off x="1965669" y="4829379"/>
                <a:ext cx="111439" cy="100595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6" name="Rectangle 825">
                <a:extLst>
                  <a:ext uri="{FF2B5EF4-FFF2-40B4-BE49-F238E27FC236}">
                    <a16:creationId xmlns:a16="http://schemas.microsoft.com/office/drawing/2014/main" id="{9B3CCA20-B13B-BA4D-8051-0AF6D0372E87}"/>
                  </a:ext>
                </a:extLst>
              </p:cNvPr>
              <p:cNvSpPr/>
              <p:nvPr/>
            </p:nvSpPr>
            <p:spPr>
              <a:xfrm>
                <a:off x="1803953" y="4833966"/>
                <a:ext cx="95287" cy="100594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7" name="Oval 826">
                <a:extLst>
                  <a:ext uri="{FF2B5EF4-FFF2-40B4-BE49-F238E27FC236}">
                    <a16:creationId xmlns:a16="http://schemas.microsoft.com/office/drawing/2014/main" id="{4E743D9C-6C33-C64C-9B91-707DDA00B1E6}"/>
                  </a:ext>
                </a:extLst>
              </p:cNvPr>
              <p:cNvSpPr/>
              <p:nvPr/>
            </p:nvSpPr>
            <p:spPr>
              <a:xfrm>
                <a:off x="2112635" y="4829850"/>
                <a:ext cx="100124" cy="100124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28" name="TextBox 827">
                <a:extLst>
                  <a:ext uri="{FF2B5EF4-FFF2-40B4-BE49-F238E27FC236}">
                    <a16:creationId xmlns:a16="http://schemas.microsoft.com/office/drawing/2014/main" id="{5BCB9BB3-BD14-7248-B12C-EAF308EE09F3}"/>
                  </a:ext>
                </a:extLst>
              </p:cNvPr>
              <p:cNvSpPr txBox="1"/>
              <p:nvPr/>
            </p:nvSpPr>
            <p:spPr>
              <a:xfrm>
                <a:off x="2166905" y="4726211"/>
                <a:ext cx="319550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1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105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14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sp>
          <p:nvSpPr>
            <p:cNvPr id="829" name="TextBox 828">
              <a:extLst>
                <a:ext uri="{FF2B5EF4-FFF2-40B4-BE49-F238E27FC236}">
                  <a16:creationId xmlns:a16="http://schemas.microsoft.com/office/drawing/2014/main" id="{09CFD750-0855-034A-859F-9895C1882780}"/>
                </a:ext>
              </a:extLst>
            </p:cNvPr>
            <p:cNvSpPr txBox="1"/>
            <p:nvPr/>
          </p:nvSpPr>
          <p:spPr>
            <a:xfrm rot="16200000">
              <a:off x="5427190" y="4647616"/>
              <a:ext cx="1911102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No. larvae per adult</a:t>
              </a:r>
            </a:p>
          </p:txBody>
        </p:sp>
        <p:grpSp>
          <p:nvGrpSpPr>
            <p:cNvPr id="888" name="Group 887">
              <a:extLst>
                <a:ext uri="{FF2B5EF4-FFF2-40B4-BE49-F238E27FC236}">
                  <a16:creationId xmlns:a16="http://schemas.microsoft.com/office/drawing/2014/main" id="{53C7847D-4AE1-7445-A0B9-0118FA72395A}"/>
                </a:ext>
              </a:extLst>
            </p:cNvPr>
            <p:cNvGrpSpPr/>
            <p:nvPr/>
          </p:nvGrpSpPr>
          <p:grpSpPr>
            <a:xfrm>
              <a:off x="13130929" y="2156976"/>
              <a:ext cx="3483620" cy="4847503"/>
              <a:chOff x="14757745" y="2212888"/>
              <a:chExt cx="3483620" cy="4847503"/>
            </a:xfrm>
          </p:grpSpPr>
          <p:sp>
            <p:nvSpPr>
              <p:cNvPr id="313" name="Rectangle 312">
                <a:extLst>
                  <a:ext uri="{FF2B5EF4-FFF2-40B4-BE49-F238E27FC236}">
                    <a16:creationId xmlns:a16="http://schemas.microsoft.com/office/drawing/2014/main" id="{63E43336-75A4-1544-874F-37428A5BA878}"/>
                  </a:ext>
                </a:extLst>
              </p:cNvPr>
              <p:cNvSpPr/>
              <p:nvPr/>
            </p:nvSpPr>
            <p:spPr>
              <a:xfrm>
                <a:off x="16466355" y="4760316"/>
                <a:ext cx="265576" cy="55399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1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</a:t>
                </a:r>
                <a:endPara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↑</a:t>
                </a:r>
              </a:p>
            </p:txBody>
          </p:sp>
          <p:sp>
            <p:nvSpPr>
              <p:cNvPr id="421" name="Rectangle 420">
                <a:extLst>
                  <a:ext uri="{FF2B5EF4-FFF2-40B4-BE49-F238E27FC236}">
                    <a16:creationId xmlns:a16="http://schemas.microsoft.com/office/drawing/2014/main" id="{FBD6863A-235F-9B40-BA5D-F3395CD3EF9D}"/>
                  </a:ext>
                </a:extLst>
              </p:cNvPr>
              <p:cNvSpPr/>
              <p:nvPr/>
            </p:nvSpPr>
            <p:spPr>
              <a:xfrm>
                <a:off x="14758089" y="2248243"/>
                <a:ext cx="3483276" cy="481110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422" name="TextBox 421">
                <a:extLst>
                  <a:ext uri="{FF2B5EF4-FFF2-40B4-BE49-F238E27FC236}">
                    <a16:creationId xmlns:a16="http://schemas.microsoft.com/office/drawing/2014/main" id="{3AD83BE3-73A1-CC4A-9FA8-D6B6FD018AC7}"/>
                  </a:ext>
                </a:extLst>
              </p:cNvPr>
              <p:cNvSpPr txBox="1"/>
              <p:nvPr/>
            </p:nvSpPr>
            <p:spPr>
              <a:xfrm>
                <a:off x="14757745" y="2212888"/>
                <a:ext cx="3483276" cy="492443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300" b="1" i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↑ parental pCO</a:t>
                </a:r>
                <a:r>
                  <a:rPr lang="en-US" sz="1300" b="1" i="1" baseline="-250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n-US" sz="1300" b="1" i="1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= ↑ offspring survival, dependent on location</a:t>
                </a:r>
              </a:p>
            </p:txBody>
          </p:sp>
          <p:grpSp>
            <p:nvGrpSpPr>
              <p:cNvPr id="423" name="Group 422">
                <a:extLst>
                  <a:ext uri="{FF2B5EF4-FFF2-40B4-BE49-F238E27FC236}">
                    <a16:creationId xmlns:a16="http://schemas.microsoft.com/office/drawing/2014/main" id="{D09DC5A8-CCBB-EA48-8525-0CC6AB4CDDCC}"/>
                  </a:ext>
                </a:extLst>
              </p:cNvPr>
              <p:cNvGrpSpPr/>
              <p:nvPr/>
            </p:nvGrpSpPr>
            <p:grpSpPr>
              <a:xfrm>
                <a:off x="15070921" y="2719783"/>
                <a:ext cx="2981031" cy="4340608"/>
                <a:chOff x="8810912" y="6129119"/>
                <a:chExt cx="3857037" cy="5616135"/>
              </a:xfrm>
            </p:grpSpPr>
            <p:pic>
              <p:nvPicPr>
                <p:cNvPr id="424" name="Picture 423">
                  <a:extLst>
                    <a:ext uri="{FF2B5EF4-FFF2-40B4-BE49-F238E27FC236}">
                      <a16:creationId xmlns:a16="http://schemas.microsoft.com/office/drawing/2014/main" id="{D1FCD9B3-6A6C-4442-8810-2A2F8B6F8E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t="6437"/>
                <a:stretch/>
              </p:blipFill>
              <p:spPr>
                <a:xfrm>
                  <a:off x="9094212" y="9142695"/>
                  <a:ext cx="1699884" cy="2602559"/>
                </a:xfrm>
                <a:prstGeom prst="rect">
                  <a:avLst/>
                </a:prstGeom>
              </p:spPr>
            </p:pic>
            <p:grpSp>
              <p:nvGrpSpPr>
                <p:cNvPr id="425" name="Group 424">
                  <a:extLst>
                    <a:ext uri="{FF2B5EF4-FFF2-40B4-BE49-F238E27FC236}">
                      <a16:creationId xmlns:a16="http://schemas.microsoft.com/office/drawing/2014/main" id="{CFF25B36-A900-0F42-96FD-0AF077E9732C}"/>
                    </a:ext>
                  </a:extLst>
                </p:cNvPr>
                <p:cNvGrpSpPr/>
                <p:nvPr/>
              </p:nvGrpSpPr>
              <p:grpSpPr>
                <a:xfrm>
                  <a:off x="8810912" y="6378656"/>
                  <a:ext cx="3648287" cy="3120743"/>
                  <a:chOff x="1855538" y="1296238"/>
                  <a:chExt cx="5396831" cy="4616450"/>
                </a:xfrm>
              </p:grpSpPr>
              <p:pic>
                <p:nvPicPr>
                  <p:cNvPr id="431" name="Picture 430">
                    <a:extLst>
                      <a:ext uri="{FF2B5EF4-FFF2-40B4-BE49-F238E27FC236}">
                        <a16:creationId xmlns:a16="http://schemas.microsoft.com/office/drawing/2014/main" id="{359A887D-A19B-C140-8188-6C73EF51E7E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/>
                  <a:srcRect t="7478"/>
                  <a:stretch/>
                </p:blipFill>
                <p:spPr>
                  <a:xfrm>
                    <a:off x="4737769" y="1315280"/>
                    <a:ext cx="2514600" cy="3807123"/>
                  </a:xfrm>
                  <a:prstGeom prst="rect">
                    <a:avLst/>
                  </a:prstGeom>
                </p:spPr>
              </p:pic>
              <p:sp>
                <p:nvSpPr>
                  <p:cNvPr id="432" name="TextBox 431">
                    <a:extLst>
                      <a:ext uri="{FF2B5EF4-FFF2-40B4-BE49-F238E27FC236}">
                        <a16:creationId xmlns:a16="http://schemas.microsoft.com/office/drawing/2014/main" id="{511D3D18-52A3-EE42-8947-6FBB674ED11F}"/>
                      </a:ext>
                    </a:extLst>
                  </p:cNvPr>
                  <p:cNvSpPr txBox="1"/>
                  <p:nvPr/>
                </p:nvSpPr>
                <p:spPr>
                  <a:xfrm>
                    <a:off x="2846715" y="1327669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33" name="TextBox 432">
                    <a:extLst>
                      <a:ext uri="{FF2B5EF4-FFF2-40B4-BE49-F238E27FC236}">
                        <a16:creationId xmlns:a16="http://schemas.microsoft.com/office/drawing/2014/main" id="{59B09099-7D30-DA4E-B154-59968B52F3CD}"/>
                      </a:ext>
                    </a:extLst>
                  </p:cNvPr>
                  <p:cNvSpPr txBox="1"/>
                  <p:nvPr/>
                </p:nvSpPr>
                <p:spPr>
                  <a:xfrm>
                    <a:off x="3881253" y="1327669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  <p:sp>
                <p:nvSpPr>
                  <p:cNvPr id="434" name="TextBox 433">
                    <a:extLst>
                      <a:ext uri="{FF2B5EF4-FFF2-40B4-BE49-F238E27FC236}">
                        <a16:creationId xmlns:a16="http://schemas.microsoft.com/office/drawing/2014/main" id="{7155CC70-7B65-0B4B-BEBD-50B1FAF86A19}"/>
                      </a:ext>
                    </a:extLst>
                  </p:cNvPr>
                  <p:cNvSpPr txBox="1"/>
                  <p:nvPr/>
                </p:nvSpPr>
                <p:spPr>
                  <a:xfrm>
                    <a:off x="5242718" y="1304640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35" name="TextBox 434">
                    <a:extLst>
                      <a:ext uri="{FF2B5EF4-FFF2-40B4-BE49-F238E27FC236}">
                        <a16:creationId xmlns:a16="http://schemas.microsoft.com/office/drawing/2014/main" id="{B36DD58C-EEAB-D34D-B784-42F8B65A7662}"/>
                      </a:ext>
                    </a:extLst>
                  </p:cNvPr>
                  <p:cNvSpPr txBox="1"/>
                  <p:nvPr/>
                </p:nvSpPr>
                <p:spPr>
                  <a:xfrm>
                    <a:off x="6293295" y="1304640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  <p:sp>
                <p:nvSpPr>
                  <p:cNvPr id="436" name="TextBox 435">
                    <a:extLst>
                      <a:ext uri="{FF2B5EF4-FFF2-40B4-BE49-F238E27FC236}">
                        <a16:creationId xmlns:a16="http://schemas.microsoft.com/office/drawing/2014/main" id="{F9D5EA62-25A5-9843-97BA-01E679CC1BBD}"/>
                      </a:ext>
                    </a:extLst>
                  </p:cNvPr>
                  <p:cNvSpPr txBox="1"/>
                  <p:nvPr/>
                </p:nvSpPr>
                <p:spPr>
                  <a:xfrm>
                    <a:off x="2833330" y="5411972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37" name="TextBox 436">
                    <a:extLst>
                      <a:ext uri="{FF2B5EF4-FFF2-40B4-BE49-F238E27FC236}">
                        <a16:creationId xmlns:a16="http://schemas.microsoft.com/office/drawing/2014/main" id="{1D6121C2-6DF4-6648-AA23-B70656556537}"/>
                      </a:ext>
                    </a:extLst>
                  </p:cNvPr>
                  <p:cNvSpPr txBox="1"/>
                  <p:nvPr/>
                </p:nvSpPr>
                <p:spPr>
                  <a:xfrm>
                    <a:off x="3867869" y="5411972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38" name="TextBox 437">
                    <a:extLst>
                      <a:ext uri="{FF2B5EF4-FFF2-40B4-BE49-F238E27FC236}">
                        <a16:creationId xmlns:a16="http://schemas.microsoft.com/office/drawing/2014/main" id="{F0010040-2D88-5E4C-83F7-C158EF7F1590}"/>
                      </a:ext>
                    </a:extLst>
                  </p:cNvPr>
                  <p:cNvSpPr txBox="1"/>
                  <p:nvPr/>
                </p:nvSpPr>
                <p:spPr>
                  <a:xfrm>
                    <a:off x="5232315" y="5411972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39" name="TextBox 438">
                    <a:extLst>
                      <a:ext uri="{FF2B5EF4-FFF2-40B4-BE49-F238E27FC236}">
                        <a16:creationId xmlns:a16="http://schemas.microsoft.com/office/drawing/2014/main" id="{ABF09091-F74B-AD4A-B257-9187FCBE14B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6854" y="5411972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pic>
                <p:nvPicPr>
                  <p:cNvPr id="440" name="Picture 439">
                    <a:extLst>
                      <a:ext uri="{FF2B5EF4-FFF2-40B4-BE49-F238E27FC236}">
                        <a16:creationId xmlns:a16="http://schemas.microsoft.com/office/drawing/2014/main" id="{D500D149-9C3D-BA4F-BA42-75A78C8CA2B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/>
                  <a:srcRect t="7478"/>
                  <a:stretch/>
                </p:blipFill>
                <p:spPr>
                  <a:xfrm>
                    <a:off x="1855538" y="1315280"/>
                    <a:ext cx="2946400" cy="3807123"/>
                  </a:xfrm>
                  <a:prstGeom prst="rect">
                    <a:avLst/>
                  </a:prstGeom>
                </p:spPr>
              </p:pic>
              <p:sp>
                <p:nvSpPr>
                  <p:cNvPr id="441" name="TextBox 440">
                    <a:extLst>
                      <a:ext uri="{FF2B5EF4-FFF2-40B4-BE49-F238E27FC236}">
                        <a16:creationId xmlns:a16="http://schemas.microsoft.com/office/drawing/2014/main" id="{B00D759A-AF78-1C4E-9759-E359448372F9}"/>
                      </a:ext>
                    </a:extLst>
                  </p:cNvPr>
                  <p:cNvSpPr txBox="1"/>
                  <p:nvPr/>
                </p:nvSpPr>
                <p:spPr>
                  <a:xfrm>
                    <a:off x="2815722" y="1296238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442" name="TextBox 441">
                    <a:extLst>
                      <a:ext uri="{FF2B5EF4-FFF2-40B4-BE49-F238E27FC236}">
                        <a16:creationId xmlns:a16="http://schemas.microsoft.com/office/drawing/2014/main" id="{5BA0DEDB-97DC-9240-ACDD-C63DC6EC806C}"/>
                      </a:ext>
                    </a:extLst>
                  </p:cNvPr>
                  <p:cNvSpPr txBox="1"/>
                  <p:nvPr/>
                </p:nvSpPr>
                <p:spPr>
                  <a:xfrm>
                    <a:off x="3866299" y="1296238"/>
                    <a:ext cx="503786" cy="500716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11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</p:grpSp>
            <p:sp>
              <p:nvSpPr>
                <p:cNvPr id="426" name="TextBox 425">
                  <a:extLst>
                    <a:ext uri="{FF2B5EF4-FFF2-40B4-BE49-F238E27FC236}">
                      <a16:creationId xmlns:a16="http://schemas.microsoft.com/office/drawing/2014/main" id="{1CC3DBCB-FA8C-7C40-8ECD-62C440EFC29F}"/>
                    </a:ext>
                  </a:extLst>
                </p:cNvPr>
                <p:cNvSpPr txBox="1"/>
                <p:nvPr/>
              </p:nvSpPr>
              <p:spPr>
                <a:xfrm>
                  <a:off x="9068725" y="6129119"/>
                  <a:ext cx="1497177" cy="3185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1. Fidalgo Bay</a:t>
                  </a:r>
                </a:p>
              </p:txBody>
            </p:sp>
            <p:sp>
              <p:nvSpPr>
                <p:cNvPr id="427" name="TextBox 426">
                  <a:extLst>
                    <a:ext uri="{FF2B5EF4-FFF2-40B4-BE49-F238E27FC236}">
                      <a16:creationId xmlns:a16="http://schemas.microsoft.com/office/drawing/2014/main" id="{A102A2B1-8604-D44E-BF93-1CB161755798}"/>
                    </a:ext>
                  </a:extLst>
                </p:cNvPr>
                <p:cNvSpPr txBox="1"/>
                <p:nvPr/>
              </p:nvSpPr>
              <p:spPr>
                <a:xfrm>
                  <a:off x="10736038" y="6129119"/>
                  <a:ext cx="1931911" cy="3185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2. Port Gamble Bay</a:t>
                  </a:r>
                </a:p>
              </p:txBody>
            </p:sp>
            <p:sp>
              <p:nvSpPr>
                <p:cNvPr id="429" name="TextBox 428">
                  <a:extLst>
                    <a:ext uri="{FF2B5EF4-FFF2-40B4-BE49-F238E27FC236}">
                      <a16:creationId xmlns:a16="http://schemas.microsoft.com/office/drawing/2014/main" id="{92A32625-30EF-224D-8992-16975C88AFCD}"/>
                    </a:ext>
                  </a:extLst>
                </p:cNvPr>
                <p:cNvSpPr txBox="1"/>
                <p:nvPr/>
              </p:nvSpPr>
              <p:spPr>
                <a:xfrm>
                  <a:off x="9041178" y="8915686"/>
                  <a:ext cx="1804213" cy="31857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3. Skokomish Delta</a:t>
                  </a:r>
                </a:p>
              </p:txBody>
            </p:sp>
          </p:grpSp>
          <p:sp>
            <p:nvSpPr>
              <p:cNvPr id="443" name="Rectangle 442">
                <a:extLst>
                  <a:ext uri="{FF2B5EF4-FFF2-40B4-BE49-F238E27FC236}">
                    <a16:creationId xmlns:a16="http://schemas.microsoft.com/office/drawing/2014/main" id="{40CA36C9-DA06-4645-A3EB-0220C4A68C55}"/>
                  </a:ext>
                </a:extLst>
              </p:cNvPr>
              <p:cNvSpPr/>
              <p:nvPr/>
            </p:nvSpPr>
            <p:spPr>
              <a:xfrm>
                <a:off x="14844537" y="2922595"/>
                <a:ext cx="468317" cy="19235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444" name="TextBox 443">
                <a:extLst>
                  <a:ext uri="{FF2B5EF4-FFF2-40B4-BE49-F238E27FC236}">
                    <a16:creationId xmlns:a16="http://schemas.microsoft.com/office/drawing/2014/main" id="{DF6B02EE-BB1A-A34A-A617-80897DD426DB}"/>
                  </a:ext>
                </a:extLst>
              </p:cNvPr>
              <p:cNvSpPr txBox="1"/>
              <p:nvPr/>
            </p:nvSpPr>
            <p:spPr>
              <a:xfrm>
                <a:off x="14817760" y="3000070"/>
                <a:ext cx="626929" cy="18928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100-</a:t>
                </a:r>
              </a:p>
              <a:p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75-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50-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25-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0-</a:t>
                </a:r>
              </a:p>
            </p:txBody>
          </p:sp>
          <p:sp>
            <p:nvSpPr>
              <p:cNvPr id="445" name="TextBox 444">
                <a:extLst>
                  <a:ext uri="{FF2B5EF4-FFF2-40B4-BE49-F238E27FC236}">
                    <a16:creationId xmlns:a16="http://schemas.microsoft.com/office/drawing/2014/main" id="{3C84F380-8B82-AA4B-B52E-7E7872C98B55}"/>
                  </a:ext>
                </a:extLst>
              </p:cNvPr>
              <p:cNvSpPr txBox="1"/>
              <p:nvPr/>
            </p:nvSpPr>
            <p:spPr>
              <a:xfrm>
                <a:off x="14812227" y="5160157"/>
                <a:ext cx="626929" cy="18928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100-</a:t>
                </a:r>
              </a:p>
              <a:p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75-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50-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25-</a:t>
                </a: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sz="9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0-</a:t>
                </a:r>
              </a:p>
            </p:txBody>
          </p:sp>
          <p:sp>
            <p:nvSpPr>
              <p:cNvPr id="446" name="TextBox 445">
                <a:extLst>
                  <a:ext uri="{FF2B5EF4-FFF2-40B4-BE49-F238E27FC236}">
                    <a16:creationId xmlns:a16="http://schemas.microsoft.com/office/drawing/2014/main" id="{300FBABC-E94A-C74E-81AB-9E84AF5068AF}"/>
                  </a:ext>
                </a:extLst>
              </p:cNvPr>
              <p:cNvSpPr txBox="1"/>
              <p:nvPr/>
            </p:nvSpPr>
            <p:spPr>
              <a:xfrm rot="16200000">
                <a:off x="14394047" y="3762838"/>
                <a:ext cx="1157679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Percent Survival</a:t>
                </a:r>
              </a:p>
            </p:txBody>
          </p:sp>
          <p:sp>
            <p:nvSpPr>
              <p:cNvPr id="447" name="TextBox 446">
                <a:extLst>
                  <a:ext uri="{FF2B5EF4-FFF2-40B4-BE49-F238E27FC236}">
                    <a16:creationId xmlns:a16="http://schemas.microsoft.com/office/drawing/2014/main" id="{1677D579-CFA9-5248-A227-B4A5641EBE3E}"/>
                  </a:ext>
                </a:extLst>
              </p:cNvPr>
              <p:cNvSpPr txBox="1"/>
              <p:nvPr/>
            </p:nvSpPr>
            <p:spPr>
              <a:xfrm rot="16200000">
                <a:off x="14413176" y="5928235"/>
                <a:ext cx="1157679" cy="2308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Percent Survival</a:t>
                </a:r>
              </a:p>
            </p:txBody>
          </p:sp>
          <p:pic>
            <p:nvPicPr>
              <p:cNvPr id="831" name="Picture 830">
                <a:extLst>
                  <a:ext uri="{FF2B5EF4-FFF2-40B4-BE49-F238E27FC236}">
                    <a16:creationId xmlns:a16="http://schemas.microsoft.com/office/drawing/2014/main" id="{A77AED53-0BE8-3845-9FB2-2CFC5F8245A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t="6437"/>
              <a:stretch/>
            </p:blipFill>
            <p:spPr>
              <a:xfrm>
                <a:off x="16571792" y="5048921"/>
                <a:ext cx="1313808" cy="2011469"/>
              </a:xfrm>
              <a:prstGeom prst="rect">
                <a:avLst/>
              </a:prstGeom>
            </p:spPr>
          </p:pic>
          <p:sp>
            <p:nvSpPr>
              <p:cNvPr id="832" name="TextBox 831">
                <a:extLst>
                  <a:ext uri="{FF2B5EF4-FFF2-40B4-BE49-F238E27FC236}">
                    <a16:creationId xmlns:a16="http://schemas.microsoft.com/office/drawing/2014/main" id="{21BF5399-95B6-944B-9C10-A64D76E4547A}"/>
                  </a:ext>
                </a:extLst>
              </p:cNvPr>
              <p:cNvSpPr txBox="1"/>
              <p:nvPr/>
            </p:nvSpPr>
            <p:spPr>
              <a:xfrm>
                <a:off x="16547169" y="4863785"/>
                <a:ext cx="934362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4. Case Inlet</a:t>
                </a:r>
              </a:p>
            </p:txBody>
          </p:sp>
        </p:grpSp>
        <p:sp>
          <p:nvSpPr>
            <p:cNvPr id="889" name="TextBox 888">
              <a:extLst>
                <a:ext uri="{FF2B5EF4-FFF2-40B4-BE49-F238E27FC236}">
                  <a16:creationId xmlns:a16="http://schemas.microsoft.com/office/drawing/2014/main" id="{676BC1A5-1D88-5249-A358-FA221111DA4C}"/>
                </a:ext>
              </a:extLst>
            </p:cNvPr>
            <p:cNvSpPr txBox="1"/>
            <p:nvPr/>
          </p:nvSpPr>
          <p:spPr>
            <a:xfrm>
              <a:off x="4918191" y="7135603"/>
              <a:ext cx="7948301" cy="307777"/>
            </a:xfrm>
            <a:prstGeom prst="rect">
              <a:avLst/>
            </a:prstGeom>
            <a:noFill/>
            <a:ln w="12700">
              <a:solidFill>
                <a:schemeClr val="bg1">
                  <a:lumMod val="8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Parents, offspring in common conditions</a:t>
              </a:r>
            </a:p>
          </p:txBody>
        </p:sp>
        <p:sp>
          <p:nvSpPr>
            <p:cNvPr id="900" name="TextBox 899">
              <a:extLst>
                <a:ext uri="{FF2B5EF4-FFF2-40B4-BE49-F238E27FC236}">
                  <a16:creationId xmlns:a16="http://schemas.microsoft.com/office/drawing/2014/main" id="{3B9C1980-ACDD-2D4E-84BE-97D7CF678CBA}"/>
                </a:ext>
              </a:extLst>
            </p:cNvPr>
            <p:cNvSpPr txBox="1"/>
            <p:nvPr/>
          </p:nvSpPr>
          <p:spPr>
            <a:xfrm>
              <a:off x="4398414" y="1056195"/>
              <a:ext cx="969713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Carry-over effects of temperature and pCO</a:t>
              </a:r>
              <a:r>
                <a:rPr lang="en-US" i="1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i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across multiple Olympia oyster populations</a:t>
              </a:r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9516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41E6100B-E304-3641-BDC5-0F66783272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7142" y="1822186"/>
            <a:ext cx="8517467" cy="851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7041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78075E0-20E1-3542-88B3-CA18D45D9AA8}"/>
              </a:ext>
            </a:extLst>
          </p:cNvPr>
          <p:cNvGrpSpPr/>
          <p:nvPr/>
        </p:nvGrpSpPr>
        <p:grpSpPr>
          <a:xfrm>
            <a:off x="2466975" y="575469"/>
            <a:ext cx="16881819" cy="10185400"/>
            <a:chOff x="342899" y="575469"/>
            <a:chExt cx="16881819" cy="10185400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8E5503D-0468-7149-8EEA-70AC63048A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9950" b="50083"/>
            <a:stretch/>
          </p:blipFill>
          <p:spPr>
            <a:xfrm>
              <a:off x="13163550" y="1743869"/>
              <a:ext cx="4061168" cy="3132931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03CFD50-C374-D346-9A10-21BA0C8B339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2899" y="575469"/>
              <a:ext cx="13457521" cy="10185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2252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004D0D0-738B-9E46-B3F7-164BB6C6023F}"/>
              </a:ext>
            </a:extLst>
          </p:cNvPr>
          <p:cNvGrpSpPr/>
          <p:nvPr/>
        </p:nvGrpSpPr>
        <p:grpSpPr>
          <a:xfrm>
            <a:off x="2131694" y="575469"/>
            <a:ext cx="17370061" cy="10185400"/>
            <a:chOff x="7618" y="575469"/>
            <a:chExt cx="17370061" cy="101854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1E2E786-9603-4B4A-8F47-5C2DD9E980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5263" b="56501"/>
            <a:stretch/>
          </p:blipFill>
          <p:spPr>
            <a:xfrm>
              <a:off x="13025732" y="1762919"/>
              <a:ext cx="4351947" cy="2713831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8AD4D7A1-D28F-174F-9298-D248126AB2A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18" y="575469"/>
              <a:ext cx="13457521" cy="10185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32030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5BAADB45-6851-B74B-A87F-9039796AD5F1}"/>
              </a:ext>
            </a:extLst>
          </p:cNvPr>
          <p:cNvGrpSpPr/>
          <p:nvPr/>
        </p:nvGrpSpPr>
        <p:grpSpPr>
          <a:xfrm>
            <a:off x="10582275" y="479140"/>
            <a:ext cx="6807200" cy="6973378"/>
            <a:chOff x="8458200" y="479140"/>
            <a:chExt cx="6807200" cy="6973378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F89FF13-CA45-774E-8359-5FEC4DE325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0867"/>
            <a:stretch/>
          </p:blipFill>
          <p:spPr>
            <a:xfrm>
              <a:off x="8458200" y="479140"/>
              <a:ext cx="5638800" cy="3589443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268E11D-1FB7-D341-83F2-4165F84B7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458200" y="4023519"/>
              <a:ext cx="6807200" cy="34289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49033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E39AEF0-F306-AF4A-9B8E-7CD36D599EAF}"/>
              </a:ext>
            </a:extLst>
          </p:cNvPr>
          <p:cNvGrpSpPr/>
          <p:nvPr/>
        </p:nvGrpSpPr>
        <p:grpSpPr>
          <a:xfrm>
            <a:off x="7231862" y="4547394"/>
            <a:ext cx="7158029" cy="3810000"/>
            <a:chOff x="2667000" y="7733506"/>
            <a:chExt cx="7158029" cy="3810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C843A07-EA78-744E-A48F-A39EC57BF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7733506"/>
              <a:ext cx="3810000" cy="38100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9317FF0-71D1-A049-96F6-989DD73930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75"/>
            <a:stretch/>
          </p:blipFill>
          <p:spPr>
            <a:xfrm>
              <a:off x="6238866" y="7733506"/>
              <a:ext cx="3586163" cy="381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88923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F8F93C0D-D125-924C-A488-3CC3ECA06EEE}"/>
              </a:ext>
            </a:extLst>
          </p:cNvPr>
          <p:cNvGrpSpPr/>
          <p:nvPr/>
        </p:nvGrpSpPr>
        <p:grpSpPr>
          <a:xfrm>
            <a:off x="12995275" y="647453"/>
            <a:ext cx="4572000" cy="9401403"/>
            <a:chOff x="10871200" y="647452"/>
            <a:chExt cx="4572000" cy="9401403"/>
          </a:xfrm>
        </p:grpSpPr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0315D877-56B0-C043-BBAB-B5B052AAE5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0871200" y="647452"/>
              <a:ext cx="4572000" cy="2286000"/>
            </a:xfrm>
            <a:prstGeom prst="rect">
              <a:avLst/>
            </a:prstGeom>
          </p:spPr>
        </p:pic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C7B22B1F-27FD-724F-894C-06AA4BD9FE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871200" y="2822484"/>
              <a:ext cx="4572000" cy="2286000"/>
            </a:xfrm>
            <a:prstGeom prst="rect">
              <a:avLst/>
            </a:prstGeom>
          </p:spPr>
        </p:pic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1E048D66-4E6B-0345-B6AC-D30F7470311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938932" y="5008537"/>
              <a:ext cx="4504268" cy="2252134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7B3FC0F5-03FD-1845-B6B4-8CFB4C29DA0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871200" y="7183569"/>
              <a:ext cx="4572000" cy="286528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81012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BACE53-BC20-0F40-9D3E-1388D104122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177" t="37418" r="50001" b="38102"/>
          <a:stretch/>
        </p:blipFill>
        <p:spPr>
          <a:xfrm>
            <a:off x="7908187" y="4550735"/>
            <a:ext cx="2902689" cy="2977117"/>
          </a:xfrm>
          <a:prstGeom prst="rect">
            <a:avLst/>
          </a:prstGeom>
        </p:spPr>
      </p:pic>
      <p:pic>
        <p:nvPicPr>
          <p:cNvPr id="7" name="IMG_6075">
            <a:hlinkClick r:id="" action="ppaction://media"/>
            <a:extLst>
              <a:ext uri="{FF2B5EF4-FFF2-40B4-BE49-F238E27FC236}">
                <a16:creationId xmlns:a16="http://schemas.microsoft.com/office/drawing/2014/main" id="{54C64A58-D2F1-F74D-BDDB-8CE2B5B67B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855125" y="6080919"/>
            <a:ext cx="3167875" cy="17819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6F1E6A-DFD3-E04B-9F32-152C0A6CF1C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262792" y="8782493"/>
            <a:ext cx="3485068" cy="2613801"/>
          </a:xfrm>
          <a:prstGeom prst="rect">
            <a:avLst/>
          </a:prstGeom>
        </p:spPr>
      </p:pic>
      <p:sp>
        <p:nvSpPr>
          <p:cNvPr id="12" name="Freeform 11">
            <a:extLst>
              <a:ext uri="{FF2B5EF4-FFF2-40B4-BE49-F238E27FC236}">
                <a16:creationId xmlns:a16="http://schemas.microsoft.com/office/drawing/2014/main" id="{29AC83A1-F9B5-8446-9524-02B08A09FC76}"/>
              </a:ext>
            </a:extLst>
          </p:cNvPr>
          <p:cNvSpPr/>
          <p:nvPr/>
        </p:nvSpPr>
        <p:spPr>
          <a:xfrm>
            <a:off x="13109384" y="2369127"/>
            <a:ext cx="7280067" cy="7980217"/>
          </a:xfrm>
          <a:custGeom>
            <a:avLst/>
            <a:gdLst>
              <a:gd name="connsiteX0" fmla="*/ 1261382 w 2383972"/>
              <a:gd name="connsiteY0" fmla="*/ 2624817 h 2624817"/>
              <a:gd name="connsiteX1" fmla="*/ 1351189 w 2383972"/>
              <a:gd name="connsiteY1" fmla="*/ 2592160 h 2624817"/>
              <a:gd name="connsiteX2" fmla="*/ 1383847 w 2383972"/>
              <a:gd name="connsiteY2" fmla="*/ 2559503 h 2624817"/>
              <a:gd name="connsiteX3" fmla="*/ 1420586 w 2383972"/>
              <a:gd name="connsiteY3" fmla="*/ 2559503 h 2624817"/>
              <a:gd name="connsiteX4" fmla="*/ 1436914 w 2383972"/>
              <a:gd name="connsiteY4" fmla="*/ 2559503 h 2624817"/>
              <a:gd name="connsiteX5" fmla="*/ 1485900 w 2383972"/>
              <a:gd name="connsiteY5" fmla="*/ 2502353 h 2624817"/>
              <a:gd name="connsiteX6" fmla="*/ 1485900 w 2383972"/>
              <a:gd name="connsiteY6" fmla="*/ 2502353 h 2624817"/>
              <a:gd name="connsiteX7" fmla="*/ 1510393 w 2383972"/>
              <a:gd name="connsiteY7" fmla="*/ 2453367 h 2624817"/>
              <a:gd name="connsiteX8" fmla="*/ 1547132 w 2383972"/>
              <a:gd name="connsiteY8" fmla="*/ 2441121 h 2624817"/>
              <a:gd name="connsiteX9" fmla="*/ 1567543 w 2383972"/>
              <a:gd name="connsiteY9" fmla="*/ 2441121 h 2624817"/>
              <a:gd name="connsiteX10" fmla="*/ 1616529 w 2383972"/>
              <a:gd name="connsiteY10" fmla="*/ 2404382 h 2624817"/>
              <a:gd name="connsiteX11" fmla="*/ 1661432 w 2383972"/>
              <a:gd name="connsiteY11" fmla="*/ 2339067 h 2624817"/>
              <a:gd name="connsiteX12" fmla="*/ 1698172 w 2383972"/>
              <a:gd name="connsiteY12" fmla="*/ 2273753 h 2624817"/>
              <a:gd name="connsiteX13" fmla="*/ 1698172 w 2383972"/>
              <a:gd name="connsiteY13" fmla="*/ 2237014 h 2624817"/>
              <a:gd name="connsiteX14" fmla="*/ 1747157 w 2383972"/>
              <a:gd name="connsiteY14" fmla="*/ 2196192 h 2624817"/>
              <a:gd name="connsiteX15" fmla="*/ 1783897 w 2383972"/>
              <a:gd name="connsiteY15" fmla="*/ 2118632 h 2624817"/>
              <a:gd name="connsiteX16" fmla="*/ 1804307 w 2383972"/>
              <a:gd name="connsiteY16" fmla="*/ 2073728 h 2624817"/>
              <a:gd name="connsiteX17" fmla="*/ 1824718 w 2383972"/>
              <a:gd name="connsiteY17" fmla="*/ 2020660 h 2624817"/>
              <a:gd name="connsiteX18" fmla="*/ 1873704 w 2383972"/>
              <a:gd name="connsiteY18" fmla="*/ 1967592 h 2624817"/>
              <a:gd name="connsiteX19" fmla="*/ 1914525 w 2383972"/>
              <a:gd name="connsiteY19" fmla="*/ 1943100 h 2624817"/>
              <a:gd name="connsiteX20" fmla="*/ 1951264 w 2383972"/>
              <a:gd name="connsiteY20" fmla="*/ 1930853 h 2624817"/>
              <a:gd name="connsiteX21" fmla="*/ 1975757 w 2383972"/>
              <a:gd name="connsiteY21" fmla="*/ 1930853 h 2624817"/>
              <a:gd name="connsiteX22" fmla="*/ 2032907 w 2383972"/>
              <a:gd name="connsiteY22" fmla="*/ 1902278 h 2624817"/>
              <a:gd name="connsiteX23" fmla="*/ 2061482 w 2383972"/>
              <a:gd name="connsiteY23" fmla="*/ 1865539 h 2624817"/>
              <a:gd name="connsiteX24" fmla="*/ 2061482 w 2383972"/>
              <a:gd name="connsiteY24" fmla="*/ 1828800 h 2624817"/>
              <a:gd name="connsiteX25" fmla="*/ 2090057 w 2383972"/>
              <a:gd name="connsiteY25" fmla="*/ 1787978 h 2624817"/>
              <a:gd name="connsiteX26" fmla="*/ 2090057 w 2383972"/>
              <a:gd name="connsiteY26" fmla="*/ 1787978 h 2624817"/>
              <a:gd name="connsiteX27" fmla="*/ 2183947 w 2383972"/>
              <a:gd name="connsiteY27" fmla="*/ 1792060 h 2624817"/>
              <a:gd name="connsiteX28" fmla="*/ 2241097 w 2383972"/>
              <a:gd name="connsiteY28" fmla="*/ 1783896 h 2624817"/>
              <a:gd name="connsiteX29" fmla="*/ 2290082 w 2383972"/>
              <a:gd name="connsiteY29" fmla="*/ 1743075 h 2624817"/>
              <a:gd name="connsiteX30" fmla="*/ 2310493 w 2383972"/>
              <a:gd name="connsiteY30" fmla="*/ 1677760 h 2624817"/>
              <a:gd name="connsiteX31" fmla="*/ 2318657 w 2383972"/>
              <a:gd name="connsiteY31" fmla="*/ 1632857 h 2624817"/>
              <a:gd name="connsiteX32" fmla="*/ 2310493 w 2383972"/>
              <a:gd name="connsiteY32" fmla="*/ 1608364 h 2624817"/>
              <a:gd name="connsiteX33" fmla="*/ 2310493 w 2383972"/>
              <a:gd name="connsiteY33" fmla="*/ 1559378 h 2624817"/>
              <a:gd name="connsiteX34" fmla="*/ 2298247 w 2383972"/>
              <a:gd name="connsiteY34" fmla="*/ 1498146 h 2624817"/>
              <a:gd name="connsiteX35" fmla="*/ 2290082 w 2383972"/>
              <a:gd name="connsiteY35" fmla="*/ 1465489 h 2624817"/>
              <a:gd name="connsiteX36" fmla="*/ 2298247 w 2383972"/>
              <a:gd name="connsiteY36" fmla="*/ 1404257 h 2624817"/>
              <a:gd name="connsiteX37" fmla="*/ 2314575 w 2383972"/>
              <a:gd name="connsiteY37" fmla="*/ 1338942 h 2624817"/>
              <a:gd name="connsiteX38" fmla="*/ 2314575 w 2383972"/>
              <a:gd name="connsiteY38" fmla="*/ 1257300 h 2624817"/>
              <a:gd name="connsiteX39" fmla="*/ 2322739 w 2383972"/>
              <a:gd name="connsiteY39" fmla="*/ 1216478 h 2624817"/>
              <a:gd name="connsiteX40" fmla="*/ 2339068 w 2383972"/>
              <a:gd name="connsiteY40" fmla="*/ 1163410 h 2624817"/>
              <a:gd name="connsiteX41" fmla="*/ 2339068 w 2383972"/>
              <a:gd name="connsiteY41" fmla="*/ 1134835 h 2624817"/>
              <a:gd name="connsiteX42" fmla="*/ 2355397 w 2383972"/>
              <a:gd name="connsiteY42" fmla="*/ 1098096 h 2624817"/>
              <a:gd name="connsiteX43" fmla="*/ 2371725 w 2383972"/>
              <a:gd name="connsiteY43" fmla="*/ 1024617 h 2624817"/>
              <a:gd name="connsiteX44" fmla="*/ 2383972 w 2383972"/>
              <a:gd name="connsiteY44" fmla="*/ 963385 h 2624817"/>
              <a:gd name="connsiteX45" fmla="*/ 2383972 w 2383972"/>
              <a:gd name="connsiteY45" fmla="*/ 889907 h 2624817"/>
              <a:gd name="connsiteX46" fmla="*/ 2371725 w 2383972"/>
              <a:gd name="connsiteY46" fmla="*/ 816428 h 2624817"/>
              <a:gd name="connsiteX47" fmla="*/ 2375807 w 2383972"/>
              <a:gd name="connsiteY47" fmla="*/ 747032 h 2624817"/>
              <a:gd name="connsiteX48" fmla="*/ 2383972 w 2383972"/>
              <a:gd name="connsiteY48" fmla="*/ 681717 h 2624817"/>
              <a:gd name="connsiteX49" fmla="*/ 2343150 w 2383972"/>
              <a:gd name="connsiteY49" fmla="*/ 587828 h 2624817"/>
              <a:gd name="connsiteX50" fmla="*/ 2306411 w 2383972"/>
              <a:gd name="connsiteY50" fmla="*/ 530678 h 2624817"/>
              <a:gd name="connsiteX51" fmla="*/ 2216604 w 2383972"/>
              <a:gd name="connsiteY51" fmla="*/ 412296 h 2624817"/>
              <a:gd name="connsiteX52" fmla="*/ 2159454 w 2383972"/>
              <a:gd name="connsiteY52" fmla="*/ 355146 h 2624817"/>
              <a:gd name="connsiteX53" fmla="*/ 2090057 w 2383972"/>
              <a:gd name="connsiteY53" fmla="*/ 314325 h 2624817"/>
              <a:gd name="connsiteX54" fmla="*/ 2069647 w 2383972"/>
              <a:gd name="connsiteY54" fmla="*/ 293914 h 2624817"/>
              <a:gd name="connsiteX55" fmla="*/ 1996168 w 2383972"/>
              <a:gd name="connsiteY55" fmla="*/ 249010 h 2624817"/>
              <a:gd name="connsiteX56" fmla="*/ 1951264 w 2383972"/>
              <a:gd name="connsiteY56" fmla="*/ 216353 h 2624817"/>
              <a:gd name="connsiteX57" fmla="*/ 1894114 w 2383972"/>
              <a:gd name="connsiteY57" fmla="*/ 151039 h 2624817"/>
              <a:gd name="connsiteX58" fmla="*/ 1816554 w 2383972"/>
              <a:gd name="connsiteY58" fmla="*/ 81642 h 2624817"/>
              <a:gd name="connsiteX59" fmla="*/ 1702254 w 2383972"/>
              <a:gd name="connsiteY59" fmla="*/ 48985 h 2624817"/>
              <a:gd name="connsiteX60" fmla="*/ 1645104 w 2383972"/>
              <a:gd name="connsiteY60" fmla="*/ 16328 h 2624817"/>
              <a:gd name="connsiteX61" fmla="*/ 1563461 w 2383972"/>
              <a:gd name="connsiteY61" fmla="*/ 4082 h 2624817"/>
              <a:gd name="connsiteX62" fmla="*/ 1477736 w 2383972"/>
              <a:gd name="connsiteY62" fmla="*/ 0 h 2624817"/>
              <a:gd name="connsiteX63" fmla="*/ 1383847 w 2383972"/>
              <a:gd name="connsiteY63" fmla="*/ 16328 h 2624817"/>
              <a:gd name="connsiteX64" fmla="*/ 1314450 w 2383972"/>
              <a:gd name="connsiteY64" fmla="*/ 8164 h 2624817"/>
              <a:gd name="connsiteX65" fmla="*/ 1245054 w 2383972"/>
              <a:gd name="connsiteY65" fmla="*/ 8164 h 2624817"/>
              <a:gd name="connsiteX66" fmla="*/ 1167493 w 2383972"/>
              <a:gd name="connsiteY66" fmla="*/ 24492 h 2624817"/>
              <a:gd name="connsiteX67" fmla="*/ 1134836 w 2383972"/>
              <a:gd name="connsiteY67" fmla="*/ 40821 h 2624817"/>
              <a:gd name="connsiteX68" fmla="*/ 1057275 w 2383972"/>
              <a:gd name="connsiteY68" fmla="*/ 36739 h 2624817"/>
              <a:gd name="connsiteX69" fmla="*/ 1028700 w 2383972"/>
              <a:gd name="connsiteY69" fmla="*/ 48985 h 2624817"/>
              <a:gd name="connsiteX70" fmla="*/ 1008289 w 2383972"/>
              <a:gd name="connsiteY70" fmla="*/ 61232 h 2624817"/>
              <a:gd name="connsiteX71" fmla="*/ 963386 w 2383972"/>
              <a:gd name="connsiteY71" fmla="*/ 65314 h 2624817"/>
              <a:gd name="connsiteX72" fmla="*/ 934811 w 2383972"/>
              <a:gd name="connsiteY72" fmla="*/ 65314 h 2624817"/>
              <a:gd name="connsiteX73" fmla="*/ 877661 w 2383972"/>
              <a:gd name="connsiteY73" fmla="*/ 97971 h 2624817"/>
              <a:gd name="connsiteX74" fmla="*/ 800100 w 2383972"/>
              <a:gd name="connsiteY74" fmla="*/ 134710 h 2624817"/>
              <a:gd name="connsiteX75" fmla="*/ 742950 w 2383972"/>
              <a:gd name="connsiteY75" fmla="*/ 167367 h 2624817"/>
              <a:gd name="connsiteX76" fmla="*/ 677636 w 2383972"/>
              <a:gd name="connsiteY76" fmla="*/ 195942 h 2624817"/>
              <a:gd name="connsiteX77" fmla="*/ 640897 w 2383972"/>
              <a:gd name="connsiteY77" fmla="*/ 228600 h 2624817"/>
              <a:gd name="connsiteX78" fmla="*/ 591911 w 2383972"/>
              <a:gd name="connsiteY78" fmla="*/ 240846 h 2624817"/>
              <a:gd name="connsiteX79" fmla="*/ 498022 w 2383972"/>
              <a:gd name="connsiteY79" fmla="*/ 261257 h 2624817"/>
              <a:gd name="connsiteX80" fmla="*/ 461282 w 2383972"/>
              <a:gd name="connsiteY80" fmla="*/ 293914 h 2624817"/>
              <a:gd name="connsiteX81" fmla="*/ 404132 w 2383972"/>
              <a:gd name="connsiteY81" fmla="*/ 338817 h 2624817"/>
              <a:gd name="connsiteX82" fmla="*/ 371475 w 2383972"/>
              <a:gd name="connsiteY82" fmla="*/ 391885 h 2624817"/>
              <a:gd name="connsiteX83" fmla="*/ 326572 w 2383972"/>
              <a:gd name="connsiteY83" fmla="*/ 432707 h 2624817"/>
              <a:gd name="connsiteX84" fmla="*/ 281668 w 2383972"/>
              <a:gd name="connsiteY84" fmla="*/ 457200 h 2624817"/>
              <a:gd name="connsiteX85" fmla="*/ 236764 w 2383972"/>
              <a:gd name="connsiteY85" fmla="*/ 522514 h 2624817"/>
              <a:gd name="connsiteX86" fmla="*/ 216354 w 2383972"/>
              <a:gd name="connsiteY86" fmla="*/ 563335 h 2624817"/>
              <a:gd name="connsiteX87" fmla="*/ 200025 w 2383972"/>
              <a:gd name="connsiteY87" fmla="*/ 628650 h 2624817"/>
              <a:gd name="connsiteX88" fmla="*/ 151039 w 2383972"/>
              <a:gd name="connsiteY88" fmla="*/ 661307 h 2624817"/>
              <a:gd name="connsiteX89" fmla="*/ 138793 w 2383972"/>
              <a:gd name="connsiteY89" fmla="*/ 681717 h 2624817"/>
              <a:gd name="connsiteX90" fmla="*/ 134711 w 2383972"/>
              <a:gd name="connsiteY90" fmla="*/ 726621 h 2624817"/>
              <a:gd name="connsiteX91" fmla="*/ 118382 w 2383972"/>
              <a:gd name="connsiteY91" fmla="*/ 759278 h 2624817"/>
              <a:gd name="connsiteX92" fmla="*/ 102054 w 2383972"/>
              <a:gd name="connsiteY92" fmla="*/ 771525 h 2624817"/>
              <a:gd name="connsiteX93" fmla="*/ 85725 w 2383972"/>
              <a:gd name="connsiteY93" fmla="*/ 824592 h 2624817"/>
              <a:gd name="connsiteX94" fmla="*/ 44904 w 2383972"/>
              <a:gd name="connsiteY94" fmla="*/ 845003 h 2624817"/>
              <a:gd name="connsiteX95" fmla="*/ 20411 w 2383972"/>
              <a:gd name="connsiteY95" fmla="*/ 914400 h 2624817"/>
              <a:gd name="connsiteX96" fmla="*/ 8164 w 2383972"/>
              <a:gd name="connsiteY96" fmla="*/ 975632 h 2624817"/>
              <a:gd name="connsiteX97" fmla="*/ 0 w 2383972"/>
              <a:gd name="connsiteY97" fmla="*/ 1020535 h 2624817"/>
              <a:gd name="connsiteX98" fmla="*/ 24493 w 2383972"/>
              <a:gd name="connsiteY98" fmla="*/ 1065439 h 2624817"/>
              <a:gd name="connsiteX99" fmla="*/ 32657 w 2383972"/>
              <a:gd name="connsiteY99" fmla="*/ 1126671 h 2624817"/>
              <a:gd name="connsiteX100" fmla="*/ 36739 w 2383972"/>
              <a:gd name="connsiteY100" fmla="*/ 1191985 h 2624817"/>
              <a:gd name="connsiteX101" fmla="*/ 44904 w 2383972"/>
              <a:gd name="connsiteY101" fmla="*/ 1228725 h 2624817"/>
              <a:gd name="connsiteX102" fmla="*/ 77561 w 2383972"/>
              <a:gd name="connsiteY102" fmla="*/ 1265464 h 2624817"/>
              <a:gd name="connsiteX103" fmla="*/ 97972 w 2383972"/>
              <a:gd name="connsiteY103" fmla="*/ 1302203 h 2624817"/>
              <a:gd name="connsiteX104" fmla="*/ 89807 w 2383972"/>
              <a:gd name="connsiteY104" fmla="*/ 1351189 h 2624817"/>
              <a:gd name="connsiteX105" fmla="*/ 77561 w 2383972"/>
              <a:gd name="connsiteY105" fmla="*/ 1355271 h 2624817"/>
              <a:gd name="connsiteX106" fmla="*/ 97972 w 2383972"/>
              <a:gd name="connsiteY106" fmla="*/ 1412421 h 2624817"/>
              <a:gd name="connsiteX107" fmla="*/ 81643 w 2383972"/>
              <a:gd name="connsiteY107" fmla="*/ 1440996 h 2624817"/>
              <a:gd name="connsiteX108" fmla="*/ 69397 w 2383972"/>
              <a:gd name="connsiteY108" fmla="*/ 1494064 h 2624817"/>
              <a:gd name="connsiteX109" fmla="*/ 61232 w 2383972"/>
              <a:gd name="connsiteY109" fmla="*/ 1555296 h 2624817"/>
              <a:gd name="connsiteX110" fmla="*/ 69397 w 2383972"/>
              <a:gd name="connsiteY110" fmla="*/ 1596117 h 2624817"/>
              <a:gd name="connsiteX111" fmla="*/ 114300 w 2383972"/>
              <a:gd name="connsiteY111" fmla="*/ 1632857 h 2624817"/>
              <a:gd name="connsiteX112" fmla="*/ 151039 w 2383972"/>
              <a:gd name="connsiteY112" fmla="*/ 1653267 h 2624817"/>
              <a:gd name="connsiteX113" fmla="*/ 167368 w 2383972"/>
              <a:gd name="connsiteY113" fmla="*/ 1681842 h 2624817"/>
              <a:gd name="connsiteX114" fmla="*/ 187779 w 2383972"/>
              <a:gd name="connsiteY114" fmla="*/ 1714500 h 2624817"/>
              <a:gd name="connsiteX115" fmla="*/ 212272 w 2383972"/>
              <a:gd name="connsiteY115" fmla="*/ 1783896 h 2624817"/>
              <a:gd name="connsiteX116" fmla="*/ 204107 w 2383972"/>
              <a:gd name="connsiteY116" fmla="*/ 1849210 h 2624817"/>
              <a:gd name="connsiteX117" fmla="*/ 204107 w 2383972"/>
              <a:gd name="connsiteY117" fmla="*/ 1926771 h 2624817"/>
              <a:gd name="connsiteX118" fmla="*/ 208189 w 2383972"/>
              <a:gd name="connsiteY118" fmla="*/ 1983921 h 2624817"/>
              <a:gd name="connsiteX119" fmla="*/ 244929 w 2383972"/>
              <a:gd name="connsiteY119" fmla="*/ 2041071 h 2624817"/>
              <a:gd name="connsiteX120" fmla="*/ 281668 w 2383972"/>
              <a:gd name="connsiteY120" fmla="*/ 2094139 h 2624817"/>
              <a:gd name="connsiteX121" fmla="*/ 306161 w 2383972"/>
              <a:gd name="connsiteY121" fmla="*/ 2155371 h 2624817"/>
              <a:gd name="connsiteX122" fmla="*/ 346982 w 2383972"/>
              <a:gd name="connsiteY122" fmla="*/ 2188028 h 2624817"/>
              <a:gd name="connsiteX123" fmla="*/ 420461 w 2383972"/>
              <a:gd name="connsiteY123" fmla="*/ 2241096 h 2624817"/>
              <a:gd name="connsiteX124" fmla="*/ 477611 w 2383972"/>
              <a:gd name="connsiteY124" fmla="*/ 2273753 h 2624817"/>
              <a:gd name="connsiteX125" fmla="*/ 506186 w 2383972"/>
              <a:gd name="connsiteY125" fmla="*/ 2265589 h 2624817"/>
              <a:gd name="connsiteX126" fmla="*/ 555172 w 2383972"/>
              <a:gd name="connsiteY126" fmla="*/ 2302328 h 2624817"/>
              <a:gd name="connsiteX127" fmla="*/ 579664 w 2383972"/>
              <a:gd name="connsiteY127" fmla="*/ 2343150 h 2624817"/>
              <a:gd name="connsiteX128" fmla="*/ 591911 w 2383972"/>
              <a:gd name="connsiteY128" fmla="*/ 2379889 h 2624817"/>
              <a:gd name="connsiteX129" fmla="*/ 673554 w 2383972"/>
              <a:gd name="connsiteY129" fmla="*/ 2432957 h 2624817"/>
              <a:gd name="connsiteX130" fmla="*/ 738868 w 2383972"/>
              <a:gd name="connsiteY130" fmla="*/ 2473778 h 2624817"/>
              <a:gd name="connsiteX131" fmla="*/ 791936 w 2383972"/>
              <a:gd name="connsiteY131" fmla="*/ 2526846 h 2624817"/>
              <a:gd name="connsiteX132" fmla="*/ 849086 w 2383972"/>
              <a:gd name="connsiteY132" fmla="*/ 2555421 h 2624817"/>
              <a:gd name="connsiteX133" fmla="*/ 893989 w 2383972"/>
              <a:gd name="connsiteY133" fmla="*/ 2543175 h 2624817"/>
              <a:gd name="connsiteX134" fmla="*/ 963386 w 2383972"/>
              <a:gd name="connsiteY134" fmla="*/ 2571750 h 2624817"/>
              <a:gd name="connsiteX135" fmla="*/ 983797 w 2383972"/>
              <a:gd name="connsiteY135" fmla="*/ 2583996 h 2624817"/>
              <a:gd name="connsiteX136" fmla="*/ 1065439 w 2383972"/>
              <a:gd name="connsiteY136" fmla="*/ 2575832 h 2624817"/>
              <a:gd name="connsiteX137" fmla="*/ 1102179 w 2383972"/>
              <a:gd name="connsiteY137" fmla="*/ 2583996 h 2624817"/>
              <a:gd name="connsiteX138" fmla="*/ 1147082 w 2383972"/>
              <a:gd name="connsiteY138" fmla="*/ 2616653 h 2624817"/>
              <a:gd name="connsiteX139" fmla="*/ 1179739 w 2383972"/>
              <a:gd name="connsiteY139" fmla="*/ 2612571 h 2624817"/>
              <a:gd name="connsiteX140" fmla="*/ 1261382 w 2383972"/>
              <a:gd name="connsiteY140" fmla="*/ 2624817 h 26248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</a:cxnLst>
            <a:rect l="l" t="t" r="r" b="b"/>
            <a:pathLst>
              <a:path w="2383972" h="2624817">
                <a:moveTo>
                  <a:pt x="1261382" y="2624817"/>
                </a:moveTo>
                <a:lnTo>
                  <a:pt x="1351189" y="2592160"/>
                </a:lnTo>
                <a:lnTo>
                  <a:pt x="1383847" y="2559503"/>
                </a:lnTo>
                <a:lnTo>
                  <a:pt x="1420586" y="2559503"/>
                </a:lnTo>
                <a:lnTo>
                  <a:pt x="1436914" y="2559503"/>
                </a:lnTo>
                <a:lnTo>
                  <a:pt x="1485900" y="2502353"/>
                </a:lnTo>
                <a:lnTo>
                  <a:pt x="1485900" y="2502353"/>
                </a:lnTo>
                <a:lnTo>
                  <a:pt x="1510393" y="2453367"/>
                </a:lnTo>
                <a:lnTo>
                  <a:pt x="1547132" y="2441121"/>
                </a:lnTo>
                <a:lnTo>
                  <a:pt x="1567543" y="2441121"/>
                </a:lnTo>
                <a:lnTo>
                  <a:pt x="1616529" y="2404382"/>
                </a:lnTo>
                <a:lnTo>
                  <a:pt x="1661432" y="2339067"/>
                </a:lnTo>
                <a:lnTo>
                  <a:pt x="1698172" y="2273753"/>
                </a:lnTo>
                <a:lnTo>
                  <a:pt x="1698172" y="2237014"/>
                </a:lnTo>
                <a:lnTo>
                  <a:pt x="1747157" y="2196192"/>
                </a:lnTo>
                <a:lnTo>
                  <a:pt x="1783897" y="2118632"/>
                </a:lnTo>
                <a:lnTo>
                  <a:pt x="1804307" y="2073728"/>
                </a:lnTo>
                <a:lnTo>
                  <a:pt x="1824718" y="2020660"/>
                </a:lnTo>
                <a:lnTo>
                  <a:pt x="1873704" y="1967592"/>
                </a:lnTo>
                <a:lnTo>
                  <a:pt x="1914525" y="1943100"/>
                </a:lnTo>
                <a:lnTo>
                  <a:pt x="1951264" y="1930853"/>
                </a:lnTo>
                <a:lnTo>
                  <a:pt x="1975757" y="1930853"/>
                </a:lnTo>
                <a:lnTo>
                  <a:pt x="2032907" y="1902278"/>
                </a:lnTo>
                <a:lnTo>
                  <a:pt x="2061482" y="1865539"/>
                </a:lnTo>
                <a:lnTo>
                  <a:pt x="2061482" y="1828800"/>
                </a:lnTo>
                <a:lnTo>
                  <a:pt x="2090057" y="1787978"/>
                </a:lnTo>
                <a:lnTo>
                  <a:pt x="2090057" y="1787978"/>
                </a:lnTo>
                <a:lnTo>
                  <a:pt x="2183947" y="1792060"/>
                </a:lnTo>
                <a:lnTo>
                  <a:pt x="2241097" y="1783896"/>
                </a:lnTo>
                <a:lnTo>
                  <a:pt x="2290082" y="1743075"/>
                </a:lnTo>
                <a:lnTo>
                  <a:pt x="2310493" y="1677760"/>
                </a:lnTo>
                <a:lnTo>
                  <a:pt x="2318657" y="1632857"/>
                </a:lnTo>
                <a:lnTo>
                  <a:pt x="2310493" y="1608364"/>
                </a:lnTo>
                <a:lnTo>
                  <a:pt x="2310493" y="1559378"/>
                </a:lnTo>
                <a:lnTo>
                  <a:pt x="2298247" y="1498146"/>
                </a:lnTo>
                <a:lnTo>
                  <a:pt x="2290082" y="1465489"/>
                </a:lnTo>
                <a:lnTo>
                  <a:pt x="2298247" y="1404257"/>
                </a:lnTo>
                <a:lnTo>
                  <a:pt x="2314575" y="1338942"/>
                </a:lnTo>
                <a:lnTo>
                  <a:pt x="2314575" y="1257300"/>
                </a:lnTo>
                <a:lnTo>
                  <a:pt x="2322739" y="1216478"/>
                </a:lnTo>
                <a:lnTo>
                  <a:pt x="2339068" y="1163410"/>
                </a:lnTo>
                <a:lnTo>
                  <a:pt x="2339068" y="1134835"/>
                </a:lnTo>
                <a:lnTo>
                  <a:pt x="2355397" y="1098096"/>
                </a:lnTo>
                <a:lnTo>
                  <a:pt x="2371725" y="1024617"/>
                </a:lnTo>
                <a:lnTo>
                  <a:pt x="2383972" y="963385"/>
                </a:lnTo>
                <a:lnTo>
                  <a:pt x="2383972" y="889907"/>
                </a:lnTo>
                <a:lnTo>
                  <a:pt x="2371725" y="816428"/>
                </a:lnTo>
                <a:lnTo>
                  <a:pt x="2375807" y="747032"/>
                </a:lnTo>
                <a:lnTo>
                  <a:pt x="2383972" y="681717"/>
                </a:lnTo>
                <a:lnTo>
                  <a:pt x="2343150" y="587828"/>
                </a:lnTo>
                <a:lnTo>
                  <a:pt x="2306411" y="530678"/>
                </a:lnTo>
                <a:lnTo>
                  <a:pt x="2216604" y="412296"/>
                </a:lnTo>
                <a:lnTo>
                  <a:pt x="2159454" y="355146"/>
                </a:lnTo>
                <a:lnTo>
                  <a:pt x="2090057" y="314325"/>
                </a:lnTo>
                <a:lnTo>
                  <a:pt x="2069647" y="293914"/>
                </a:lnTo>
                <a:lnTo>
                  <a:pt x="1996168" y="249010"/>
                </a:lnTo>
                <a:lnTo>
                  <a:pt x="1951264" y="216353"/>
                </a:lnTo>
                <a:lnTo>
                  <a:pt x="1894114" y="151039"/>
                </a:lnTo>
                <a:lnTo>
                  <a:pt x="1816554" y="81642"/>
                </a:lnTo>
                <a:lnTo>
                  <a:pt x="1702254" y="48985"/>
                </a:lnTo>
                <a:lnTo>
                  <a:pt x="1645104" y="16328"/>
                </a:lnTo>
                <a:lnTo>
                  <a:pt x="1563461" y="4082"/>
                </a:lnTo>
                <a:lnTo>
                  <a:pt x="1477736" y="0"/>
                </a:lnTo>
                <a:lnTo>
                  <a:pt x="1383847" y="16328"/>
                </a:lnTo>
                <a:lnTo>
                  <a:pt x="1314450" y="8164"/>
                </a:lnTo>
                <a:lnTo>
                  <a:pt x="1245054" y="8164"/>
                </a:lnTo>
                <a:lnTo>
                  <a:pt x="1167493" y="24492"/>
                </a:lnTo>
                <a:lnTo>
                  <a:pt x="1134836" y="40821"/>
                </a:lnTo>
                <a:lnTo>
                  <a:pt x="1057275" y="36739"/>
                </a:lnTo>
                <a:lnTo>
                  <a:pt x="1028700" y="48985"/>
                </a:lnTo>
                <a:lnTo>
                  <a:pt x="1008289" y="61232"/>
                </a:lnTo>
                <a:lnTo>
                  <a:pt x="963386" y="65314"/>
                </a:lnTo>
                <a:lnTo>
                  <a:pt x="934811" y="65314"/>
                </a:lnTo>
                <a:lnTo>
                  <a:pt x="877661" y="97971"/>
                </a:lnTo>
                <a:lnTo>
                  <a:pt x="800100" y="134710"/>
                </a:lnTo>
                <a:lnTo>
                  <a:pt x="742950" y="167367"/>
                </a:lnTo>
                <a:lnTo>
                  <a:pt x="677636" y="195942"/>
                </a:lnTo>
                <a:lnTo>
                  <a:pt x="640897" y="228600"/>
                </a:lnTo>
                <a:lnTo>
                  <a:pt x="591911" y="240846"/>
                </a:lnTo>
                <a:lnTo>
                  <a:pt x="498022" y="261257"/>
                </a:lnTo>
                <a:lnTo>
                  <a:pt x="461282" y="293914"/>
                </a:lnTo>
                <a:lnTo>
                  <a:pt x="404132" y="338817"/>
                </a:lnTo>
                <a:lnTo>
                  <a:pt x="371475" y="391885"/>
                </a:lnTo>
                <a:lnTo>
                  <a:pt x="326572" y="432707"/>
                </a:lnTo>
                <a:lnTo>
                  <a:pt x="281668" y="457200"/>
                </a:lnTo>
                <a:lnTo>
                  <a:pt x="236764" y="522514"/>
                </a:lnTo>
                <a:lnTo>
                  <a:pt x="216354" y="563335"/>
                </a:lnTo>
                <a:lnTo>
                  <a:pt x="200025" y="628650"/>
                </a:lnTo>
                <a:lnTo>
                  <a:pt x="151039" y="661307"/>
                </a:lnTo>
                <a:lnTo>
                  <a:pt x="138793" y="681717"/>
                </a:lnTo>
                <a:lnTo>
                  <a:pt x="134711" y="726621"/>
                </a:lnTo>
                <a:lnTo>
                  <a:pt x="118382" y="759278"/>
                </a:lnTo>
                <a:lnTo>
                  <a:pt x="102054" y="771525"/>
                </a:lnTo>
                <a:lnTo>
                  <a:pt x="85725" y="824592"/>
                </a:lnTo>
                <a:lnTo>
                  <a:pt x="44904" y="845003"/>
                </a:lnTo>
                <a:lnTo>
                  <a:pt x="20411" y="914400"/>
                </a:lnTo>
                <a:lnTo>
                  <a:pt x="8164" y="975632"/>
                </a:lnTo>
                <a:lnTo>
                  <a:pt x="0" y="1020535"/>
                </a:lnTo>
                <a:lnTo>
                  <a:pt x="24493" y="1065439"/>
                </a:lnTo>
                <a:lnTo>
                  <a:pt x="32657" y="1126671"/>
                </a:lnTo>
                <a:lnTo>
                  <a:pt x="36739" y="1191985"/>
                </a:lnTo>
                <a:lnTo>
                  <a:pt x="44904" y="1228725"/>
                </a:lnTo>
                <a:lnTo>
                  <a:pt x="77561" y="1265464"/>
                </a:lnTo>
                <a:lnTo>
                  <a:pt x="97972" y="1302203"/>
                </a:lnTo>
                <a:lnTo>
                  <a:pt x="89807" y="1351189"/>
                </a:lnTo>
                <a:lnTo>
                  <a:pt x="77561" y="1355271"/>
                </a:lnTo>
                <a:lnTo>
                  <a:pt x="97972" y="1412421"/>
                </a:lnTo>
                <a:lnTo>
                  <a:pt x="81643" y="1440996"/>
                </a:lnTo>
                <a:lnTo>
                  <a:pt x="69397" y="1494064"/>
                </a:lnTo>
                <a:lnTo>
                  <a:pt x="61232" y="1555296"/>
                </a:lnTo>
                <a:lnTo>
                  <a:pt x="69397" y="1596117"/>
                </a:lnTo>
                <a:lnTo>
                  <a:pt x="114300" y="1632857"/>
                </a:lnTo>
                <a:lnTo>
                  <a:pt x="151039" y="1653267"/>
                </a:lnTo>
                <a:lnTo>
                  <a:pt x="167368" y="1681842"/>
                </a:lnTo>
                <a:lnTo>
                  <a:pt x="187779" y="1714500"/>
                </a:lnTo>
                <a:lnTo>
                  <a:pt x="212272" y="1783896"/>
                </a:lnTo>
                <a:lnTo>
                  <a:pt x="204107" y="1849210"/>
                </a:lnTo>
                <a:lnTo>
                  <a:pt x="204107" y="1926771"/>
                </a:lnTo>
                <a:lnTo>
                  <a:pt x="208189" y="1983921"/>
                </a:lnTo>
                <a:lnTo>
                  <a:pt x="244929" y="2041071"/>
                </a:lnTo>
                <a:lnTo>
                  <a:pt x="281668" y="2094139"/>
                </a:lnTo>
                <a:lnTo>
                  <a:pt x="306161" y="2155371"/>
                </a:lnTo>
                <a:lnTo>
                  <a:pt x="346982" y="2188028"/>
                </a:lnTo>
                <a:lnTo>
                  <a:pt x="420461" y="2241096"/>
                </a:lnTo>
                <a:lnTo>
                  <a:pt x="477611" y="2273753"/>
                </a:lnTo>
                <a:lnTo>
                  <a:pt x="506186" y="2265589"/>
                </a:lnTo>
                <a:lnTo>
                  <a:pt x="555172" y="2302328"/>
                </a:lnTo>
                <a:lnTo>
                  <a:pt x="579664" y="2343150"/>
                </a:lnTo>
                <a:lnTo>
                  <a:pt x="591911" y="2379889"/>
                </a:lnTo>
                <a:lnTo>
                  <a:pt x="673554" y="2432957"/>
                </a:lnTo>
                <a:lnTo>
                  <a:pt x="738868" y="2473778"/>
                </a:lnTo>
                <a:lnTo>
                  <a:pt x="791936" y="2526846"/>
                </a:lnTo>
                <a:lnTo>
                  <a:pt x="849086" y="2555421"/>
                </a:lnTo>
                <a:lnTo>
                  <a:pt x="893989" y="2543175"/>
                </a:lnTo>
                <a:lnTo>
                  <a:pt x="963386" y="2571750"/>
                </a:lnTo>
                <a:lnTo>
                  <a:pt x="983797" y="2583996"/>
                </a:lnTo>
                <a:lnTo>
                  <a:pt x="1065439" y="2575832"/>
                </a:lnTo>
                <a:lnTo>
                  <a:pt x="1102179" y="2583996"/>
                </a:lnTo>
                <a:lnTo>
                  <a:pt x="1147082" y="2616653"/>
                </a:lnTo>
                <a:lnTo>
                  <a:pt x="1179739" y="2612571"/>
                </a:lnTo>
                <a:lnTo>
                  <a:pt x="1261382" y="2624817"/>
                </a:lnTo>
                <a:close/>
              </a:path>
            </a:pathLst>
          </a:custGeom>
          <a:blipFill>
            <a:blip r:embed="rId8"/>
            <a:srcRect/>
            <a:stretch>
              <a:fillRect l="-15135" t="-12514" r="-6231" b="-6342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836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1EB43F-3EA2-F34A-B6E5-43B3C09FF1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322" t="10206" r="21301" b="6945"/>
          <a:stretch/>
        </p:blipFill>
        <p:spPr>
          <a:xfrm>
            <a:off x="7781925" y="419100"/>
            <a:ext cx="6800850" cy="1141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8517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6" name="Group 565">
            <a:extLst>
              <a:ext uri="{FF2B5EF4-FFF2-40B4-BE49-F238E27FC236}">
                <a16:creationId xmlns:a16="http://schemas.microsoft.com/office/drawing/2014/main" id="{5DF3C2F9-DA52-9440-AB63-0D082E7E9600}"/>
              </a:ext>
            </a:extLst>
          </p:cNvPr>
          <p:cNvGrpSpPr/>
          <p:nvPr/>
        </p:nvGrpSpPr>
        <p:grpSpPr>
          <a:xfrm>
            <a:off x="3420072" y="2826454"/>
            <a:ext cx="14057479" cy="6088863"/>
            <a:chOff x="404362" y="1593822"/>
            <a:chExt cx="7926943" cy="3433480"/>
          </a:xfrm>
        </p:grpSpPr>
        <p:cxnSp>
          <p:nvCxnSpPr>
            <p:cNvPr id="485" name="40 Conector recto">
              <a:extLst>
                <a:ext uri="{FF2B5EF4-FFF2-40B4-BE49-F238E27FC236}">
                  <a16:creationId xmlns:a16="http://schemas.microsoft.com/office/drawing/2014/main" id="{008BC6FD-E285-AB45-BCAE-D7857035CF4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84294" y="2626905"/>
              <a:ext cx="4095" cy="786601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6" name="40 Conector recto">
              <a:extLst>
                <a:ext uri="{FF2B5EF4-FFF2-40B4-BE49-F238E27FC236}">
                  <a16:creationId xmlns:a16="http://schemas.microsoft.com/office/drawing/2014/main" id="{BCC49EBA-B4C1-404C-82FA-B7391AB87B6D}"/>
                </a:ext>
              </a:extLst>
            </p:cNvPr>
            <p:cNvCxnSpPr>
              <a:cxnSpLocks/>
              <a:stCxn id="438" idx="0"/>
            </p:cNvCxnSpPr>
            <p:nvPr/>
          </p:nvCxnSpPr>
          <p:spPr>
            <a:xfrm flipV="1">
              <a:off x="4517596" y="1801070"/>
              <a:ext cx="0" cy="1612641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2" name="40 Conector recto">
              <a:extLst>
                <a:ext uri="{FF2B5EF4-FFF2-40B4-BE49-F238E27FC236}">
                  <a16:creationId xmlns:a16="http://schemas.microsoft.com/office/drawing/2014/main" id="{BC17B948-46F4-EF46-A888-00992C3EF0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77712" y="2616822"/>
              <a:ext cx="0" cy="848288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40 Conector recto"/>
            <p:cNvCxnSpPr>
              <a:cxnSpLocks/>
            </p:cNvCxnSpPr>
            <p:nvPr/>
          </p:nvCxnSpPr>
          <p:spPr>
            <a:xfrm flipV="1">
              <a:off x="671107" y="2016624"/>
              <a:ext cx="0" cy="1796309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7" name="Rectangle 266">
              <a:extLst>
                <a:ext uri="{FF2B5EF4-FFF2-40B4-BE49-F238E27FC236}">
                  <a16:creationId xmlns:a16="http://schemas.microsoft.com/office/drawing/2014/main" id="{19C204D0-A0DB-9243-A6DE-FDCF03846A0A}"/>
                </a:ext>
              </a:extLst>
            </p:cNvPr>
            <p:cNvSpPr/>
            <p:nvPr/>
          </p:nvSpPr>
          <p:spPr>
            <a:xfrm>
              <a:off x="603977" y="3460415"/>
              <a:ext cx="7693368" cy="1344629"/>
            </a:xfrm>
            <a:prstGeom prst="rect">
              <a:avLst/>
            </a:prstGeom>
            <a:solidFill>
              <a:schemeClr val="bg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1064"/>
                </a:spcBef>
              </a:pPr>
              <a:endParaRPr lang="en-US" sz="1862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51" name="40 Conector recto">
              <a:extLst>
                <a:ext uri="{FF2B5EF4-FFF2-40B4-BE49-F238E27FC236}">
                  <a16:creationId xmlns:a16="http://schemas.microsoft.com/office/drawing/2014/main" id="{D3E6BE1F-16C6-154D-836A-A470F094F5CE}"/>
                </a:ext>
              </a:extLst>
            </p:cNvPr>
            <p:cNvCxnSpPr>
              <a:cxnSpLocks/>
              <a:stCxn id="125" idx="1"/>
              <a:endCxn id="120" idx="3"/>
            </p:cNvCxnSpPr>
            <p:nvPr/>
          </p:nvCxnSpPr>
          <p:spPr>
            <a:xfrm flipH="1" flipV="1">
              <a:off x="2179244" y="4112986"/>
              <a:ext cx="156691" cy="323829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Elbow Connector 260">
              <a:extLst>
                <a:ext uri="{FF2B5EF4-FFF2-40B4-BE49-F238E27FC236}">
                  <a16:creationId xmlns:a16="http://schemas.microsoft.com/office/drawing/2014/main" id="{8A0642B1-E663-8944-ACF5-6EDA919F0BC8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658256" y="3747097"/>
              <a:ext cx="770197" cy="415700"/>
            </a:xfrm>
            <a:prstGeom prst="bentConnector2">
              <a:avLst/>
            </a:prstGeom>
            <a:ln w="28575">
              <a:solidFill>
                <a:srgbClr val="66A9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Elbow Connector 261">
              <a:extLst>
                <a:ext uri="{FF2B5EF4-FFF2-40B4-BE49-F238E27FC236}">
                  <a16:creationId xmlns:a16="http://schemas.microsoft.com/office/drawing/2014/main" id="{F4632DB5-319E-514E-B244-799E0BD69A96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606918" y="3799103"/>
              <a:ext cx="770197" cy="415700"/>
            </a:xfrm>
            <a:prstGeom prst="bentConnector2">
              <a:avLst/>
            </a:prstGeom>
            <a:ln w="28575">
              <a:solidFill>
                <a:srgbClr val="2066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Elbow Connector 258">
              <a:extLst>
                <a:ext uri="{FF2B5EF4-FFF2-40B4-BE49-F238E27FC236}">
                  <a16:creationId xmlns:a16="http://schemas.microsoft.com/office/drawing/2014/main" id="{BC2533D8-A5FE-7A4C-AD0E-0BC555F104B7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495285" y="4027137"/>
              <a:ext cx="770197" cy="415700"/>
            </a:xfrm>
            <a:prstGeom prst="bentConnector2">
              <a:avLst/>
            </a:prstGeom>
            <a:ln w="28575">
              <a:solidFill>
                <a:srgbClr val="66A9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Elbow Connector 254">
              <a:extLst>
                <a:ext uri="{FF2B5EF4-FFF2-40B4-BE49-F238E27FC236}">
                  <a16:creationId xmlns:a16="http://schemas.microsoft.com/office/drawing/2014/main" id="{F666100C-6714-1249-A1C4-B079A545F11D}"/>
                </a:ext>
              </a:extLst>
            </p:cNvPr>
            <p:cNvCxnSpPr>
              <a:cxnSpLocks/>
            </p:cNvCxnSpPr>
            <p:nvPr/>
          </p:nvCxnSpPr>
          <p:spPr>
            <a:xfrm rot="16200000" flipH="1">
              <a:off x="6447098" y="4079143"/>
              <a:ext cx="770197" cy="415700"/>
            </a:xfrm>
            <a:prstGeom prst="bentConnector2">
              <a:avLst/>
            </a:prstGeom>
            <a:ln w="28575">
              <a:solidFill>
                <a:srgbClr val="2066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40 Conector recto">
              <a:extLst>
                <a:ext uri="{FF2B5EF4-FFF2-40B4-BE49-F238E27FC236}">
                  <a16:creationId xmlns:a16="http://schemas.microsoft.com/office/drawing/2014/main" id="{DC502995-72E7-0040-ACC4-5121E233D039}"/>
                </a:ext>
              </a:extLst>
            </p:cNvPr>
            <p:cNvCxnSpPr>
              <a:cxnSpLocks/>
              <a:stCxn id="123" idx="3"/>
              <a:endCxn id="126" idx="1"/>
            </p:cNvCxnSpPr>
            <p:nvPr/>
          </p:nvCxnSpPr>
          <p:spPr>
            <a:xfrm flipV="1">
              <a:off x="3282192" y="3633696"/>
              <a:ext cx="166012" cy="162258"/>
            </a:xfrm>
            <a:prstGeom prst="line">
              <a:avLst/>
            </a:prstGeom>
            <a:ln w="28575">
              <a:solidFill>
                <a:srgbClr val="66A9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40 Conector recto">
              <a:extLst>
                <a:ext uri="{FF2B5EF4-FFF2-40B4-BE49-F238E27FC236}">
                  <a16:creationId xmlns:a16="http://schemas.microsoft.com/office/drawing/2014/main" id="{A869F099-C67B-9347-B5FD-042F5D06D518}"/>
                </a:ext>
              </a:extLst>
            </p:cNvPr>
            <p:cNvCxnSpPr>
              <a:cxnSpLocks/>
              <a:stCxn id="127" idx="1"/>
              <a:endCxn id="123" idx="3"/>
            </p:cNvCxnSpPr>
            <p:nvPr/>
          </p:nvCxnSpPr>
          <p:spPr>
            <a:xfrm flipH="1" flipV="1">
              <a:off x="3282192" y="3795953"/>
              <a:ext cx="166012" cy="167060"/>
            </a:xfrm>
            <a:prstGeom prst="line">
              <a:avLst/>
            </a:prstGeom>
            <a:ln w="28575">
              <a:solidFill>
                <a:srgbClr val="66A9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40 Conector recto">
              <a:extLst>
                <a:ext uri="{FF2B5EF4-FFF2-40B4-BE49-F238E27FC236}">
                  <a16:creationId xmlns:a16="http://schemas.microsoft.com/office/drawing/2014/main" id="{5A00CB7A-EF43-5E40-BE99-8AECCAA4F6FC}"/>
                </a:ext>
              </a:extLst>
            </p:cNvPr>
            <p:cNvCxnSpPr>
              <a:cxnSpLocks/>
              <a:stCxn id="129" idx="1"/>
              <a:endCxn id="125" idx="3"/>
            </p:cNvCxnSpPr>
            <p:nvPr/>
          </p:nvCxnSpPr>
          <p:spPr>
            <a:xfrm flipH="1" flipV="1">
              <a:off x="3282191" y="4436815"/>
              <a:ext cx="166012" cy="173648"/>
            </a:xfrm>
            <a:prstGeom prst="line">
              <a:avLst/>
            </a:prstGeom>
            <a:ln w="28575">
              <a:solidFill>
                <a:srgbClr val="F08A6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40 Conector recto">
              <a:extLst>
                <a:ext uri="{FF2B5EF4-FFF2-40B4-BE49-F238E27FC236}">
                  <a16:creationId xmlns:a16="http://schemas.microsoft.com/office/drawing/2014/main" id="{6A55FFC8-8743-C041-B4F2-E8F29197FE8A}"/>
                </a:ext>
              </a:extLst>
            </p:cNvPr>
            <p:cNvCxnSpPr>
              <a:cxnSpLocks/>
              <a:stCxn id="128" idx="1"/>
              <a:endCxn id="125" idx="3"/>
            </p:cNvCxnSpPr>
            <p:nvPr/>
          </p:nvCxnSpPr>
          <p:spPr>
            <a:xfrm flipH="1">
              <a:off x="3282191" y="4280625"/>
              <a:ext cx="166013" cy="156190"/>
            </a:xfrm>
            <a:prstGeom prst="line">
              <a:avLst/>
            </a:prstGeom>
            <a:ln w="28575">
              <a:solidFill>
                <a:srgbClr val="F08A6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40 Conector recto">
              <a:extLst>
                <a:ext uri="{FF2B5EF4-FFF2-40B4-BE49-F238E27FC236}">
                  <a16:creationId xmlns:a16="http://schemas.microsoft.com/office/drawing/2014/main" id="{B95B0604-AF96-5543-B098-4E8EA7B30286}"/>
                </a:ext>
              </a:extLst>
            </p:cNvPr>
            <p:cNvCxnSpPr>
              <a:cxnSpLocks/>
              <a:stCxn id="120" idx="3"/>
              <a:endCxn id="123" idx="1"/>
            </p:cNvCxnSpPr>
            <p:nvPr/>
          </p:nvCxnSpPr>
          <p:spPr>
            <a:xfrm flipV="1">
              <a:off x="2179244" y="3795953"/>
              <a:ext cx="156692" cy="317033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40 Conector recto">
              <a:extLst>
                <a:ext uri="{FF2B5EF4-FFF2-40B4-BE49-F238E27FC236}">
                  <a16:creationId xmlns:a16="http://schemas.microsoft.com/office/drawing/2014/main" id="{C2D02AD6-769B-1444-9B98-F940974619CC}"/>
                </a:ext>
              </a:extLst>
            </p:cNvPr>
            <p:cNvCxnSpPr>
              <a:cxnSpLocks/>
            </p:cNvCxnSpPr>
            <p:nvPr/>
          </p:nvCxnSpPr>
          <p:spPr>
            <a:xfrm>
              <a:off x="6927882" y="3666803"/>
              <a:ext cx="79356" cy="0"/>
            </a:xfrm>
            <a:prstGeom prst="line">
              <a:avLst/>
            </a:prstGeom>
            <a:ln w="28575">
              <a:solidFill>
                <a:srgbClr val="66A9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40 Conector recto">
              <a:extLst>
                <a:ext uri="{FF2B5EF4-FFF2-40B4-BE49-F238E27FC236}">
                  <a16:creationId xmlns:a16="http://schemas.microsoft.com/office/drawing/2014/main" id="{B21B629F-A7D4-0C4F-BBC8-CFA2314ABC94}"/>
                </a:ext>
              </a:extLst>
            </p:cNvPr>
            <p:cNvCxnSpPr>
              <a:cxnSpLocks/>
            </p:cNvCxnSpPr>
            <p:nvPr/>
          </p:nvCxnSpPr>
          <p:spPr>
            <a:xfrm>
              <a:off x="6927881" y="3717493"/>
              <a:ext cx="79356" cy="0"/>
            </a:xfrm>
            <a:prstGeom prst="line">
              <a:avLst/>
            </a:prstGeom>
            <a:ln w="28575">
              <a:solidFill>
                <a:srgbClr val="2066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40 Conector recto">
              <a:extLst>
                <a:ext uri="{FF2B5EF4-FFF2-40B4-BE49-F238E27FC236}">
                  <a16:creationId xmlns:a16="http://schemas.microsoft.com/office/drawing/2014/main" id="{D6CFA69A-B29B-4448-987E-79E442C26E9D}"/>
                </a:ext>
              </a:extLst>
            </p:cNvPr>
            <p:cNvCxnSpPr>
              <a:cxnSpLocks/>
            </p:cNvCxnSpPr>
            <p:nvPr/>
          </p:nvCxnSpPr>
          <p:spPr>
            <a:xfrm>
              <a:off x="6930382" y="3943587"/>
              <a:ext cx="79356" cy="0"/>
            </a:xfrm>
            <a:prstGeom prst="line">
              <a:avLst/>
            </a:prstGeom>
            <a:ln w="28575">
              <a:solidFill>
                <a:srgbClr val="66A9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40 Conector recto">
              <a:extLst>
                <a:ext uri="{FF2B5EF4-FFF2-40B4-BE49-F238E27FC236}">
                  <a16:creationId xmlns:a16="http://schemas.microsoft.com/office/drawing/2014/main" id="{61986F32-51C1-3749-B491-3E6E55A3B150}"/>
                </a:ext>
              </a:extLst>
            </p:cNvPr>
            <p:cNvCxnSpPr>
              <a:cxnSpLocks/>
            </p:cNvCxnSpPr>
            <p:nvPr/>
          </p:nvCxnSpPr>
          <p:spPr>
            <a:xfrm>
              <a:off x="6930381" y="3995364"/>
              <a:ext cx="79356" cy="0"/>
            </a:xfrm>
            <a:prstGeom prst="line">
              <a:avLst/>
            </a:prstGeom>
            <a:ln w="28575">
              <a:solidFill>
                <a:srgbClr val="2066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18 Conector recto"/>
            <p:cNvCxnSpPr>
              <a:cxnSpLocks/>
              <a:endCxn id="5" idx="6"/>
            </p:cNvCxnSpPr>
            <p:nvPr/>
          </p:nvCxnSpPr>
          <p:spPr>
            <a:xfrm flipV="1">
              <a:off x="665551" y="3461836"/>
              <a:ext cx="7665754" cy="1422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23 Elipse"/>
            <p:cNvSpPr/>
            <p:nvPr/>
          </p:nvSpPr>
          <p:spPr>
            <a:xfrm>
              <a:off x="8246148" y="3419261"/>
              <a:ext cx="85157" cy="851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604" tIns="60802" rIns="121604" bIns="60802" rtlCol="0" anchor="ctr"/>
            <a:lstStyle/>
            <a:p>
              <a:pPr algn="ctr"/>
              <a:endParaRPr lang="es-MX" sz="1596">
                <a:solidFill>
                  <a:schemeClr val="tx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632892" y="1975549"/>
              <a:ext cx="743617" cy="4215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F, D, and O-1 cohorts produced</a:t>
              </a: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12D56CDE-E781-DF4A-A372-E62F922CEBFC}"/>
                </a:ext>
              </a:extLst>
            </p:cNvPr>
            <p:cNvSpPr/>
            <p:nvPr/>
          </p:nvSpPr>
          <p:spPr>
            <a:xfrm>
              <a:off x="1437803" y="2567996"/>
              <a:ext cx="706802" cy="4215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O-2 cohort produced from O-1</a:t>
              </a: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313E0CD4-DDCF-8844-898A-A6DF73EE2DE3}"/>
                </a:ext>
              </a:extLst>
            </p:cNvPr>
            <p:cNvSpPr/>
            <p:nvPr/>
          </p:nvSpPr>
          <p:spPr>
            <a:xfrm>
              <a:off x="2279170" y="1977468"/>
              <a:ext cx="796639" cy="4215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Temperature exposure, </a:t>
              </a:r>
            </a:p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60 days</a:t>
              </a:r>
            </a:p>
          </p:txBody>
        </p:sp>
        <p:sp>
          <p:nvSpPr>
            <p:cNvPr id="120" name="Rectangle 119">
              <a:extLst>
                <a:ext uri="{FF2B5EF4-FFF2-40B4-BE49-F238E27FC236}">
                  <a16:creationId xmlns:a16="http://schemas.microsoft.com/office/drawing/2014/main" id="{6FEA0AD4-651F-A844-A07C-54D9867A2373}"/>
                </a:ext>
              </a:extLst>
            </p:cNvPr>
            <p:cNvSpPr/>
            <p:nvPr/>
          </p:nvSpPr>
          <p:spPr>
            <a:xfrm>
              <a:off x="712980" y="3902227"/>
              <a:ext cx="1466264" cy="42151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Cohorts in common conditions (Clam Bay) before exposures</a:t>
              </a:r>
            </a:p>
          </p:txBody>
        </p:sp>
        <p:cxnSp>
          <p:nvCxnSpPr>
            <p:cNvPr id="115" name="40 Conector recto">
              <a:extLst>
                <a:ext uri="{FF2B5EF4-FFF2-40B4-BE49-F238E27FC236}">
                  <a16:creationId xmlns:a16="http://schemas.microsoft.com/office/drawing/2014/main" id="{8A45D2D2-426C-0D41-8D7D-572C804C45C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06931" y="1995636"/>
              <a:ext cx="17463" cy="1417877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3" name="Rectangle 122">
              <a:extLst>
                <a:ext uri="{FF2B5EF4-FFF2-40B4-BE49-F238E27FC236}">
                  <a16:creationId xmlns:a16="http://schemas.microsoft.com/office/drawing/2014/main" id="{5779C605-69A0-2347-8197-263868C43E27}"/>
                </a:ext>
              </a:extLst>
            </p:cNvPr>
            <p:cNvSpPr/>
            <p:nvPr/>
          </p:nvSpPr>
          <p:spPr>
            <a:xfrm>
              <a:off x="2335936" y="3708345"/>
              <a:ext cx="946256" cy="17521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66A9CF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6ºC</a:t>
              </a:r>
            </a:p>
          </p:txBody>
        </p:sp>
        <p:sp>
          <p:nvSpPr>
            <p:cNvPr id="125" name="Rectangle 124">
              <a:extLst>
                <a:ext uri="{FF2B5EF4-FFF2-40B4-BE49-F238E27FC236}">
                  <a16:creationId xmlns:a16="http://schemas.microsoft.com/office/drawing/2014/main" id="{687242BE-6A4A-F941-A64F-ADFD565C779F}"/>
                </a:ext>
              </a:extLst>
            </p:cNvPr>
            <p:cNvSpPr/>
            <p:nvPr/>
          </p:nvSpPr>
          <p:spPr>
            <a:xfrm>
              <a:off x="2335935" y="4349206"/>
              <a:ext cx="946256" cy="17521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08A62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10ºC</a:t>
              </a:r>
            </a:p>
          </p:txBody>
        </p:sp>
        <p:sp>
          <p:nvSpPr>
            <p:cNvPr id="126" name="Rectangle 125">
              <a:extLst>
                <a:ext uri="{FF2B5EF4-FFF2-40B4-BE49-F238E27FC236}">
                  <a16:creationId xmlns:a16="http://schemas.microsoft.com/office/drawing/2014/main" id="{D961CE0E-2E18-A044-8DD5-B6EC54AF21B8}"/>
                </a:ext>
              </a:extLst>
            </p:cNvPr>
            <p:cNvSpPr/>
            <p:nvPr/>
          </p:nvSpPr>
          <p:spPr>
            <a:xfrm>
              <a:off x="3448204" y="3546087"/>
              <a:ext cx="955783" cy="17521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66A9CF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841 µ</a:t>
              </a:r>
              <a:r>
                <a:rPr lang="en-US" sz="1419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atm</a:t>
              </a:r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pCO</a:t>
              </a:r>
              <a:r>
                <a:rPr lang="en-US" sz="1419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1419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7" name="Rectangle 126">
              <a:extLst>
                <a:ext uri="{FF2B5EF4-FFF2-40B4-BE49-F238E27FC236}">
                  <a16:creationId xmlns:a16="http://schemas.microsoft.com/office/drawing/2014/main" id="{3F5246C7-81D1-B846-8EE3-FC693A88A88E}"/>
                </a:ext>
              </a:extLst>
            </p:cNvPr>
            <p:cNvSpPr/>
            <p:nvPr/>
          </p:nvSpPr>
          <p:spPr>
            <a:xfrm>
              <a:off x="3448204" y="3875405"/>
              <a:ext cx="955783" cy="17521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2066AC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3045 µ</a:t>
              </a:r>
              <a:r>
                <a:rPr lang="en-US" sz="1419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atm</a:t>
              </a:r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pCO</a:t>
              </a:r>
              <a:r>
                <a:rPr lang="en-US" sz="1419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1419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8" name="Rectangle 127">
              <a:extLst>
                <a:ext uri="{FF2B5EF4-FFF2-40B4-BE49-F238E27FC236}">
                  <a16:creationId xmlns:a16="http://schemas.microsoft.com/office/drawing/2014/main" id="{B0322F10-6AC4-D343-B6BA-E8AB513559EE}"/>
                </a:ext>
              </a:extLst>
            </p:cNvPr>
            <p:cNvSpPr/>
            <p:nvPr/>
          </p:nvSpPr>
          <p:spPr>
            <a:xfrm>
              <a:off x="3448204" y="4193016"/>
              <a:ext cx="951040" cy="17521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08A62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841 µ</a:t>
              </a:r>
              <a:r>
                <a:rPr lang="en-US" sz="1419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atm</a:t>
              </a:r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pCO</a:t>
              </a:r>
              <a:r>
                <a:rPr lang="en-US" sz="1419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1419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9" name="Rectangle 128">
              <a:extLst>
                <a:ext uri="{FF2B5EF4-FFF2-40B4-BE49-F238E27FC236}">
                  <a16:creationId xmlns:a16="http://schemas.microsoft.com/office/drawing/2014/main" id="{B0441922-1397-D640-91FB-2E1F79FEAD1C}"/>
                </a:ext>
              </a:extLst>
            </p:cNvPr>
            <p:cNvSpPr/>
            <p:nvPr/>
          </p:nvSpPr>
          <p:spPr>
            <a:xfrm>
              <a:off x="3448203" y="4522854"/>
              <a:ext cx="951040" cy="175217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B2172A"/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3045 µ</a:t>
              </a:r>
              <a:r>
                <a:rPr lang="en-US" sz="1419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atm</a:t>
              </a:r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pCO</a:t>
              </a:r>
              <a:r>
                <a:rPr lang="en-US" sz="1419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endParaRPr lang="en-US" sz="1419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6" name="Rectangle 135">
              <a:extLst>
                <a:ext uri="{FF2B5EF4-FFF2-40B4-BE49-F238E27FC236}">
                  <a16:creationId xmlns:a16="http://schemas.microsoft.com/office/drawing/2014/main" id="{FAF0E2A0-152B-684A-BFA0-0182BEBDA1EB}"/>
                </a:ext>
              </a:extLst>
            </p:cNvPr>
            <p:cNvSpPr/>
            <p:nvPr/>
          </p:nvSpPr>
          <p:spPr>
            <a:xfrm>
              <a:off x="6999094" y="3577909"/>
              <a:ext cx="1243053" cy="1752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Fidalgo Bay</a:t>
              </a:r>
            </a:p>
          </p:txBody>
        </p:sp>
        <p:sp>
          <p:nvSpPr>
            <p:cNvPr id="137" name="Rectangle 136">
              <a:extLst>
                <a:ext uri="{FF2B5EF4-FFF2-40B4-BE49-F238E27FC236}">
                  <a16:creationId xmlns:a16="http://schemas.microsoft.com/office/drawing/2014/main" id="{AA92CB3C-E4F6-9D44-BFAD-07D7EB7A988D}"/>
                </a:ext>
              </a:extLst>
            </p:cNvPr>
            <p:cNvSpPr/>
            <p:nvPr/>
          </p:nvSpPr>
          <p:spPr>
            <a:xfrm>
              <a:off x="7007237" y="3866938"/>
              <a:ext cx="1243055" cy="1752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Port Gamble Bay</a:t>
              </a:r>
              <a:endParaRPr lang="en-US" sz="1419" baseline="-250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8" name="Rectangle 137">
              <a:extLst>
                <a:ext uri="{FF2B5EF4-FFF2-40B4-BE49-F238E27FC236}">
                  <a16:creationId xmlns:a16="http://schemas.microsoft.com/office/drawing/2014/main" id="{9391A2EE-1F2D-3245-9934-FD362E4B15E1}"/>
                </a:ext>
              </a:extLst>
            </p:cNvPr>
            <p:cNvSpPr/>
            <p:nvPr/>
          </p:nvSpPr>
          <p:spPr>
            <a:xfrm>
              <a:off x="6995869" y="4236569"/>
              <a:ext cx="1243056" cy="1752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Skokomish River Delta</a:t>
              </a:r>
            </a:p>
          </p:txBody>
        </p:sp>
        <p:cxnSp>
          <p:nvCxnSpPr>
            <p:cNvPr id="163" name="40 Conector recto">
              <a:extLst>
                <a:ext uri="{FF2B5EF4-FFF2-40B4-BE49-F238E27FC236}">
                  <a16:creationId xmlns:a16="http://schemas.microsoft.com/office/drawing/2014/main" id="{9A43456B-87B6-1E43-BC01-EC08FDF721BE}"/>
                </a:ext>
              </a:extLst>
            </p:cNvPr>
            <p:cNvCxnSpPr>
              <a:cxnSpLocks/>
              <a:stCxn id="126" idx="3"/>
            </p:cNvCxnSpPr>
            <p:nvPr/>
          </p:nvCxnSpPr>
          <p:spPr>
            <a:xfrm>
              <a:off x="4403987" y="3633696"/>
              <a:ext cx="1628212" cy="20114"/>
            </a:xfrm>
            <a:prstGeom prst="line">
              <a:avLst/>
            </a:prstGeom>
            <a:ln w="57150">
              <a:solidFill>
                <a:srgbClr val="66A9C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40 Conector recto">
              <a:extLst>
                <a:ext uri="{FF2B5EF4-FFF2-40B4-BE49-F238E27FC236}">
                  <a16:creationId xmlns:a16="http://schemas.microsoft.com/office/drawing/2014/main" id="{60B2C560-1BFC-6947-81D9-3E8A861782DB}"/>
                </a:ext>
              </a:extLst>
            </p:cNvPr>
            <p:cNvCxnSpPr>
              <a:cxnSpLocks/>
              <a:stCxn id="127" idx="3"/>
            </p:cNvCxnSpPr>
            <p:nvPr/>
          </p:nvCxnSpPr>
          <p:spPr>
            <a:xfrm>
              <a:off x="4403987" y="3963014"/>
              <a:ext cx="1729130" cy="20114"/>
            </a:xfrm>
            <a:prstGeom prst="line">
              <a:avLst/>
            </a:prstGeom>
            <a:ln w="57150">
              <a:solidFill>
                <a:srgbClr val="2066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40 Conector recto">
              <a:extLst>
                <a:ext uri="{FF2B5EF4-FFF2-40B4-BE49-F238E27FC236}">
                  <a16:creationId xmlns:a16="http://schemas.microsoft.com/office/drawing/2014/main" id="{E4F646D8-78D7-6245-9619-F1E3BF32A6F3}"/>
                </a:ext>
              </a:extLst>
            </p:cNvPr>
            <p:cNvCxnSpPr>
              <a:cxnSpLocks/>
              <a:stCxn id="128" idx="3"/>
            </p:cNvCxnSpPr>
            <p:nvPr/>
          </p:nvCxnSpPr>
          <p:spPr>
            <a:xfrm>
              <a:off x="4399244" y="4280625"/>
              <a:ext cx="214994" cy="20114"/>
            </a:xfrm>
            <a:prstGeom prst="line">
              <a:avLst/>
            </a:prstGeom>
            <a:ln w="57150">
              <a:solidFill>
                <a:srgbClr val="F08A6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40 Conector recto">
              <a:extLst>
                <a:ext uri="{FF2B5EF4-FFF2-40B4-BE49-F238E27FC236}">
                  <a16:creationId xmlns:a16="http://schemas.microsoft.com/office/drawing/2014/main" id="{A4DF05D1-4538-A647-ABE9-67ECB25841C8}"/>
                </a:ext>
              </a:extLst>
            </p:cNvPr>
            <p:cNvCxnSpPr>
              <a:cxnSpLocks/>
              <a:stCxn id="129" idx="3"/>
            </p:cNvCxnSpPr>
            <p:nvPr/>
          </p:nvCxnSpPr>
          <p:spPr>
            <a:xfrm>
              <a:off x="4399243" y="4610462"/>
              <a:ext cx="578142" cy="20115"/>
            </a:xfrm>
            <a:prstGeom prst="line">
              <a:avLst/>
            </a:prstGeom>
            <a:ln w="57150">
              <a:solidFill>
                <a:srgbClr val="B217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9" name="Rectangle 168">
              <a:extLst>
                <a:ext uri="{FF2B5EF4-FFF2-40B4-BE49-F238E27FC236}">
                  <a16:creationId xmlns:a16="http://schemas.microsoft.com/office/drawing/2014/main" id="{557984DC-1A3A-C34B-BB77-E61E0D113850}"/>
                </a:ext>
              </a:extLst>
            </p:cNvPr>
            <p:cNvSpPr/>
            <p:nvPr/>
          </p:nvSpPr>
          <p:spPr>
            <a:xfrm>
              <a:off x="4535264" y="3546691"/>
              <a:ext cx="1334987" cy="121699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Common conditions (hatchery)</a:t>
              </a:r>
            </a:p>
            <a:p>
              <a:pPr algn="ctr"/>
              <a:endParaRPr lang="en-US" sz="1419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1ºC daily increase to 18ºC to spawn</a:t>
              </a:r>
            </a:p>
            <a:p>
              <a:pPr algn="ctr"/>
              <a:endParaRPr lang="en-US" sz="1419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Larvae reared at 18ºC</a:t>
              </a:r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774EE397-65B2-964B-B806-018575604BEA}"/>
                </a:ext>
              </a:extLst>
            </p:cNvPr>
            <p:cNvSpPr/>
            <p:nvPr/>
          </p:nvSpPr>
          <p:spPr>
            <a:xfrm>
              <a:off x="5960745" y="3545936"/>
              <a:ext cx="959702" cy="529525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Common conditions </a:t>
              </a:r>
            </a:p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(Clam Bay)</a:t>
              </a:r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114E8595-876D-7743-A7D1-D587CB1D2D8C}"/>
                </a:ext>
              </a:extLst>
            </p:cNvPr>
            <p:cNvSpPr/>
            <p:nvPr/>
          </p:nvSpPr>
          <p:spPr>
            <a:xfrm>
              <a:off x="6995869" y="4537882"/>
              <a:ext cx="1243056" cy="17521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Case Inlet</a:t>
              </a:r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8069E6E2-4456-3341-8EEA-10534313E63E}"/>
                </a:ext>
              </a:extLst>
            </p:cNvPr>
            <p:cNvSpPr/>
            <p:nvPr/>
          </p:nvSpPr>
          <p:spPr>
            <a:xfrm>
              <a:off x="600014" y="4836755"/>
              <a:ext cx="4431263" cy="1905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596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Adults</a:t>
              </a:r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19B589F5-BBB0-D746-8E74-A56D2DE737D0}"/>
                </a:ext>
              </a:extLst>
            </p:cNvPr>
            <p:cNvSpPr/>
            <p:nvPr/>
          </p:nvSpPr>
          <p:spPr>
            <a:xfrm>
              <a:off x="5071544" y="4836680"/>
              <a:ext cx="3225801" cy="1905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596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Offspring</a:t>
              </a:r>
            </a:p>
          </p:txBody>
        </p:sp>
        <p:sp>
          <p:nvSpPr>
            <p:cNvPr id="279" name="Rectangle 278">
              <a:extLst>
                <a:ext uri="{FF2B5EF4-FFF2-40B4-BE49-F238E27FC236}">
                  <a16:creationId xmlns:a16="http://schemas.microsoft.com/office/drawing/2014/main" id="{B086AE53-07ED-3345-B760-86998D5557F7}"/>
                </a:ext>
              </a:extLst>
            </p:cNvPr>
            <p:cNvSpPr/>
            <p:nvPr/>
          </p:nvSpPr>
          <p:spPr>
            <a:xfrm rot="16200000">
              <a:off x="-280294" y="4096207"/>
              <a:ext cx="1559859" cy="19054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596" i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Environmental conditions </a:t>
              </a:r>
            </a:p>
          </p:txBody>
        </p:sp>
        <p:sp>
          <p:nvSpPr>
            <p:cNvPr id="316" name="24 Elipse">
              <a:extLst>
                <a:ext uri="{FF2B5EF4-FFF2-40B4-BE49-F238E27FC236}">
                  <a16:creationId xmlns:a16="http://schemas.microsoft.com/office/drawing/2014/main" id="{7F6C334B-8033-7542-954E-39A0E5CF441D}"/>
                </a:ext>
              </a:extLst>
            </p:cNvPr>
            <p:cNvSpPr/>
            <p:nvPr/>
          </p:nvSpPr>
          <p:spPr>
            <a:xfrm>
              <a:off x="3347040" y="3415516"/>
              <a:ext cx="85157" cy="851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604" tIns="60802" rIns="121604" bIns="60802" rtlCol="0" anchor="ctr"/>
            <a:lstStyle/>
            <a:p>
              <a:pPr algn="ctr"/>
              <a:endParaRPr lang="es-MX" sz="1596">
                <a:solidFill>
                  <a:schemeClr val="tx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7" name="Rectangle 336">
              <a:extLst>
                <a:ext uri="{FF2B5EF4-FFF2-40B4-BE49-F238E27FC236}">
                  <a16:creationId xmlns:a16="http://schemas.microsoft.com/office/drawing/2014/main" id="{7935120D-0A48-9B43-886A-53957514746C}"/>
                </a:ext>
              </a:extLst>
            </p:cNvPr>
            <p:cNvSpPr/>
            <p:nvPr/>
          </p:nvSpPr>
          <p:spPr>
            <a:xfrm>
              <a:off x="509425" y="1815002"/>
              <a:ext cx="756637" cy="175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June 2013</a:t>
              </a:r>
            </a:p>
          </p:txBody>
        </p:sp>
        <p:sp>
          <p:nvSpPr>
            <p:cNvPr id="363" name="24 Elipse">
              <a:extLst>
                <a:ext uri="{FF2B5EF4-FFF2-40B4-BE49-F238E27FC236}">
                  <a16:creationId xmlns:a16="http://schemas.microsoft.com/office/drawing/2014/main" id="{371590CC-5310-6749-8C12-2EAC7A9DC300}"/>
                </a:ext>
              </a:extLst>
            </p:cNvPr>
            <p:cNvSpPr/>
            <p:nvPr/>
          </p:nvSpPr>
          <p:spPr>
            <a:xfrm>
              <a:off x="629262" y="3419262"/>
              <a:ext cx="85157" cy="851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604" tIns="60802" rIns="121604" bIns="60802" rtlCol="0" anchor="ctr"/>
            <a:lstStyle/>
            <a:p>
              <a:pPr algn="ctr"/>
              <a:endParaRPr lang="es-MX" sz="1596">
                <a:solidFill>
                  <a:schemeClr val="tx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9" name="24 Elipse">
              <a:extLst>
                <a:ext uri="{FF2B5EF4-FFF2-40B4-BE49-F238E27FC236}">
                  <a16:creationId xmlns:a16="http://schemas.microsoft.com/office/drawing/2014/main" id="{70E89508-788A-8F4F-88FE-87799C42A0E3}"/>
                </a:ext>
              </a:extLst>
            </p:cNvPr>
            <p:cNvSpPr/>
            <p:nvPr/>
          </p:nvSpPr>
          <p:spPr>
            <a:xfrm>
              <a:off x="1435133" y="3422766"/>
              <a:ext cx="85157" cy="851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604" tIns="60802" rIns="121604" bIns="60802" rtlCol="0" anchor="ctr"/>
            <a:lstStyle/>
            <a:p>
              <a:pPr algn="ctr"/>
              <a:endParaRPr lang="es-MX" sz="1596">
                <a:solidFill>
                  <a:schemeClr val="tx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1" name="24 Elipse">
              <a:extLst>
                <a:ext uri="{FF2B5EF4-FFF2-40B4-BE49-F238E27FC236}">
                  <a16:creationId xmlns:a16="http://schemas.microsoft.com/office/drawing/2014/main" id="{CA8F0316-D2C2-1F4F-A8FE-B4459CE135F3}"/>
                </a:ext>
              </a:extLst>
            </p:cNvPr>
            <p:cNvSpPr/>
            <p:nvPr/>
          </p:nvSpPr>
          <p:spPr>
            <a:xfrm>
              <a:off x="2266549" y="3415320"/>
              <a:ext cx="85157" cy="851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604" tIns="60802" rIns="121604" bIns="60802" rtlCol="0" anchor="ctr"/>
            <a:lstStyle/>
            <a:p>
              <a:pPr algn="ctr"/>
              <a:endParaRPr lang="es-MX" sz="1596">
                <a:solidFill>
                  <a:schemeClr val="tx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8" name="24 Elipse">
              <a:extLst>
                <a:ext uri="{FF2B5EF4-FFF2-40B4-BE49-F238E27FC236}">
                  <a16:creationId xmlns:a16="http://schemas.microsoft.com/office/drawing/2014/main" id="{4E38BD6F-76F2-9D44-B101-DD631AE41AEE}"/>
                </a:ext>
              </a:extLst>
            </p:cNvPr>
            <p:cNvSpPr/>
            <p:nvPr/>
          </p:nvSpPr>
          <p:spPr>
            <a:xfrm>
              <a:off x="4475017" y="3413711"/>
              <a:ext cx="85157" cy="851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604" tIns="60802" rIns="121604" bIns="60802" rtlCol="0" anchor="ctr"/>
            <a:lstStyle/>
            <a:p>
              <a:pPr algn="ctr"/>
              <a:endParaRPr lang="es-MX" sz="1596">
                <a:solidFill>
                  <a:schemeClr val="tx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9" name="Rectangle 438">
              <a:extLst>
                <a:ext uri="{FF2B5EF4-FFF2-40B4-BE49-F238E27FC236}">
                  <a16:creationId xmlns:a16="http://schemas.microsoft.com/office/drawing/2014/main" id="{3E0BCB37-09C8-8245-A034-624B8A22E1AF}"/>
                </a:ext>
              </a:extLst>
            </p:cNvPr>
            <p:cNvSpPr/>
            <p:nvPr/>
          </p:nvSpPr>
          <p:spPr>
            <a:xfrm>
              <a:off x="4484408" y="1754012"/>
              <a:ext cx="821091" cy="5446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Adults conditioned, spawned, </a:t>
              </a:r>
            </a:p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90 days</a:t>
              </a:r>
            </a:p>
          </p:txBody>
        </p:sp>
        <p:cxnSp>
          <p:nvCxnSpPr>
            <p:cNvPr id="440" name="40 Conector recto">
              <a:extLst>
                <a:ext uri="{FF2B5EF4-FFF2-40B4-BE49-F238E27FC236}">
                  <a16:creationId xmlns:a16="http://schemas.microsoft.com/office/drawing/2014/main" id="{1D704FD6-12B4-B049-B9B1-2B8F17CF107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39245" y="2601253"/>
              <a:ext cx="0" cy="814709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2" name="24 Elipse">
              <a:extLst>
                <a:ext uri="{FF2B5EF4-FFF2-40B4-BE49-F238E27FC236}">
                  <a16:creationId xmlns:a16="http://schemas.microsoft.com/office/drawing/2014/main" id="{52299A6B-3646-E046-A04E-ED51DFC272AC}"/>
                </a:ext>
              </a:extLst>
            </p:cNvPr>
            <p:cNvSpPr/>
            <p:nvPr/>
          </p:nvSpPr>
          <p:spPr>
            <a:xfrm>
              <a:off x="4798480" y="3414148"/>
              <a:ext cx="85157" cy="851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604" tIns="60802" rIns="121604" bIns="60802" rtlCol="0" anchor="ctr"/>
            <a:lstStyle/>
            <a:p>
              <a:pPr algn="ctr"/>
              <a:endParaRPr lang="es-MX" sz="1596">
                <a:solidFill>
                  <a:schemeClr val="tx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3" name="Rectangle 442">
              <a:extLst>
                <a:ext uri="{FF2B5EF4-FFF2-40B4-BE49-F238E27FC236}">
                  <a16:creationId xmlns:a16="http://schemas.microsoft.com/office/drawing/2014/main" id="{0591326B-2B95-F54A-93C2-21DDD8CA3DF8}"/>
                </a:ext>
              </a:extLst>
            </p:cNvPr>
            <p:cNvSpPr/>
            <p:nvPr/>
          </p:nvSpPr>
          <p:spPr>
            <a:xfrm>
              <a:off x="4803896" y="2605011"/>
              <a:ext cx="717436" cy="7909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Larvae counted, </a:t>
              </a:r>
            </a:p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60 days</a:t>
              </a:r>
            </a:p>
            <a:p>
              <a:endParaRPr lang="en-US" sz="1419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Subset reared</a:t>
              </a:r>
            </a:p>
          </p:txBody>
        </p:sp>
        <p:cxnSp>
          <p:nvCxnSpPr>
            <p:cNvPr id="455" name="40 Conector recto">
              <a:extLst>
                <a:ext uri="{FF2B5EF4-FFF2-40B4-BE49-F238E27FC236}">
                  <a16:creationId xmlns:a16="http://schemas.microsoft.com/office/drawing/2014/main" id="{B2632ED2-F000-F248-B6DA-725A768D53AE}"/>
                </a:ext>
              </a:extLst>
            </p:cNvPr>
            <p:cNvCxnSpPr>
              <a:cxnSpLocks/>
              <a:stCxn id="456" idx="0"/>
            </p:cNvCxnSpPr>
            <p:nvPr/>
          </p:nvCxnSpPr>
          <p:spPr>
            <a:xfrm flipV="1">
              <a:off x="5900562" y="2022761"/>
              <a:ext cx="0" cy="1386975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6" name="24 Elipse">
              <a:extLst>
                <a:ext uri="{FF2B5EF4-FFF2-40B4-BE49-F238E27FC236}">
                  <a16:creationId xmlns:a16="http://schemas.microsoft.com/office/drawing/2014/main" id="{355874A9-B580-BC41-8224-27DDA81CA85E}"/>
                </a:ext>
              </a:extLst>
            </p:cNvPr>
            <p:cNvSpPr/>
            <p:nvPr/>
          </p:nvSpPr>
          <p:spPr>
            <a:xfrm>
              <a:off x="5857983" y="3409736"/>
              <a:ext cx="85157" cy="851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604" tIns="60802" rIns="121604" bIns="60802" rtlCol="0" anchor="ctr"/>
            <a:lstStyle/>
            <a:p>
              <a:pPr algn="ctr"/>
              <a:endParaRPr lang="es-MX" sz="1596">
                <a:solidFill>
                  <a:schemeClr val="tx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57" name="Rectangle 456">
              <a:extLst>
                <a:ext uri="{FF2B5EF4-FFF2-40B4-BE49-F238E27FC236}">
                  <a16:creationId xmlns:a16="http://schemas.microsoft.com/office/drawing/2014/main" id="{510EE2CD-46B7-CD43-A0BB-77E21038F195}"/>
                </a:ext>
              </a:extLst>
            </p:cNvPr>
            <p:cNvSpPr/>
            <p:nvPr/>
          </p:nvSpPr>
          <p:spPr>
            <a:xfrm>
              <a:off x="5867157" y="1998135"/>
              <a:ext cx="818502" cy="4215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1419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º</a:t>
              </a:r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 juveniles moved to Clam Bay for winter</a:t>
              </a:r>
            </a:p>
          </p:txBody>
        </p:sp>
        <p:sp>
          <p:nvSpPr>
            <p:cNvPr id="481" name="Rectangle 480">
              <a:extLst>
                <a:ext uri="{FF2B5EF4-FFF2-40B4-BE49-F238E27FC236}">
                  <a16:creationId xmlns:a16="http://schemas.microsoft.com/office/drawing/2014/main" id="{30E7EDBE-6E2C-1C43-A6EC-27BAAAC56E58}"/>
                </a:ext>
              </a:extLst>
            </p:cNvPr>
            <p:cNvSpPr/>
            <p:nvPr/>
          </p:nvSpPr>
          <p:spPr>
            <a:xfrm>
              <a:off x="3345723" y="2571649"/>
              <a:ext cx="665492" cy="42151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pCO</a:t>
              </a:r>
              <a:r>
                <a:rPr lang="en-US" sz="1419" baseline="-25000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exposure, 52 days</a:t>
              </a:r>
            </a:p>
          </p:txBody>
        </p:sp>
        <p:cxnSp>
          <p:nvCxnSpPr>
            <p:cNvPr id="494" name="40 Conector recto">
              <a:extLst>
                <a:ext uri="{FF2B5EF4-FFF2-40B4-BE49-F238E27FC236}">
                  <a16:creationId xmlns:a16="http://schemas.microsoft.com/office/drawing/2014/main" id="{E652EB38-2288-0045-A577-8774720DAEB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998082" y="2625160"/>
              <a:ext cx="0" cy="789830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6" name="24 Elipse">
              <a:extLst>
                <a:ext uri="{FF2B5EF4-FFF2-40B4-BE49-F238E27FC236}">
                  <a16:creationId xmlns:a16="http://schemas.microsoft.com/office/drawing/2014/main" id="{58E9C3F3-04B8-EF43-A82D-BBC3C6EDC13D}"/>
                </a:ext>
              </a:extLst>
            </p:cNvPr>
            <p:cNvSpPr/>
            <p:nvPr/>
          </p:nvSpPr>
          <p:spPr>
            <a:xfrm>
              <a:off x="6953893" y="3414989"/>
              <a:ext cx="85157" cy="851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604" tIns="60802" rIns="121604" bIns="60802" rtlCol="0" anchor="ctr"/>
            <a:lstStyle/>
            <a:p>
              <a:pPr algn="ctr"/>
              <a:endParaRPr lang="es-MX" sz="1596">
                <a:solidFill>
                  <a:schemeClr val="tx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07" name="Rectangle 506">
              <a:extLst>
                <a:ext uri="{FF2B5EF4-FFF2-40B4-BE49-F238E27FC236}">
                  <a16:creationId xmlns:a16="http://schemas.microsoft.com/office/drawing/2014/main" id="{6CEF4D42-F47E-3148-98DD-E218067538AE}"/>
                </a:ext>
              </a:extLst>
            </p:cNvPr>
            <p:cNvSpPr/>
            <p:nvPr/>
          </p:nvSpPr>
          <p:spPr>
            <a:xfrm>
              <a:off x="6966463" y="2607223"/>
              <a:ext cx="746710" cy="54466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</a:t>
              </a:r>
              <a:r>
                <a:rPr lang="en-US" sz="1419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º</a:t>
              </a:r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 juveniles deployed in 4 bays, </a:t>
              </a:r>
            </a:p>
            <a:p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86 days</a:t>
              </a:r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472CAC55-1A67-CD4D-AA7C-7D7C82ECC753}"/>
                </a:ext>
              </a:extLst>
            </p:cNvPr>
            <p:cNvSpPr/>
            <p:nvPr/>
          </p:nvSpPr>
          <p:spPr>
            <a:xfrm>
              <a:off x="1316185" y="2406860"/>
              <a:ext cx="756637" cy="175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June 2015</a:t>
              </a: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BCEE8FDB-7B63-7F4C-A9EB-F87FE0DABFE3}"/>
                </a:ext>
              </a:extLst>
            </p:cNvPr>
            <p:cNvSpPr/>
            <p:nvPr/>
          </p:nvSpPr>
          <p:spPr>
            <a:xfrm>
              <a:off x="2167794" y="1810961"/>
              <a:ext cx="836136" cy="175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Dec. 6, 2016</a:t>
              </a: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C58002C2-1BED-C64E-A1D5-7EC11587EC67}"/>
                </a:ext>
              </a:extLst>
            </p:cNvPr>
            <p:cNvSpPr/>
            <p:nvPr/>
          </p:nvSpPr>
          <p:spPr>
            <a:xfrm>
              <a:off x="3235200" y="2431936"/>
              <a:ext cx="903553" cy="175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Feb. 16, 2017</a:t>
              </a:r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CF272721-C828-1A48-AAE3-0452C4F4B105}"/>
                </a:ext>
              </a:extLst>
            </p:cNvPr>
            <p:cNvSpPr/>
            <p:nvPr/>
          </p:nvSpPr>
          <p:spPr>
            <a:xfrm>
              <a:off x="4365952" y="1593822"/>
              <a:ext cx="903553" cy="175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Apr. 11, 2017</a:t>
              </a:r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5CC531FA-E64F-204A-99E5-82801F9A236C}"/>
                </a:ext>
              </a:extLst>
            </p:cNvPr>
            <p:cNvSpPr/>
            <p:nvPr/>
          </p:nvSpPr>
          <p:spPr>
            <a:xfrm>
              <a:off x="4677556" y="2402022"/>
              <a:ext cx="903553" cy="175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May 11, 2017</a:t>
              </a:r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B93FBAD5-1BDC-3B4A-BE97-189DD4D72669}"/>
                </a:ext>
              </a:extLst>
            </p:cNvPr>
            <p:cNvSpPr/>
            <p:nvPr/>
          </p:nvSpPr>
          <p:spPr>
            <a:xfrm>
              <a:off x="5698505" y="1813150"/>
              <a:ext cx="903553" cy="175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Oct. 4, 2017</a:t>
              </a:r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601867D5-017B-D846-9268-DD695CA7F9B9}"/>
                </a:ext>
              </a:extLst>
            </p:cNvPr>
            <p:cNvSpPr/>
            <p:nvPr/>
          </p:nvSpPr>
          <p:spPr>
            <a:xfrm>
              <a:off x="6857766" y="2433146"/>
              <a:ext cx="903553" cy="175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June 12, 2018</a:t>
              </a:r>
            </a:p>
          </p:txBody>
        </p:sp>
        <p:cxnSp>
          <p:nvCxnSpPr>
            <p:cNvPr id="87" name="40 Conector recto">
              <a:extLst>
                <a:ext uri="{FF2B5EF4-FFF2-40B4-BE49-F238E27FC236}">
                  <a16:creationId xmlns:a16="http://schemas.microsoft.com/office/drawing/2014/main" id="{2538B251-7F09-1D4F-87E5-3AB6458E3B0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295537" y="3157220"/>
              <a:ext cx="0" cy="262335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8" name="24 Elipse">
              <a:extLst>
                <a:ext uri="{FF2B5EF4-FFF2-40B4-BE49-F238E27FC236}">
                  <a16:creationId xmlns:a16="http://schemas.microsoft.com/office/drawing/2014/main" id="{72472EF2-4FB6-0247-9BE6-9A60B8AE6CBA}"/>
                </a:ext>
              </a:extLst>
            </p:cNvPr>
            <p:cNvSpPr/>
            <p:nvPr/>
          </p:nvSpPr>
          <p:spPr>
            <a:xfrm>
              <a:off x="3252404" y="3416424"/>
              <a:ext cx="85157" cy="851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604" tIns="60802" rIns="121604" bIns="60802" rtlCol="0" anchor="ctr"/>
            <a:lstStyle/>
            <a:p>
              <a:pPr algn="ctr"/>
              <a:endParaRPr lang="es-MX" sz="1596">
                <a:solidFill>
                  <a:schemeClr val="tx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6" name="Rectangle 95">
              <a:extLst>
                <a:ext uri="{FF2B5EF4-FFF2-40B4-BE49-F238E27FC236}">
                  <a16:creationId xmlns:a16="http://schemas.microsoft.com/office/drawing/2014/main" id="{CAAEB3C6-D00E-1B44-B643-9C51607A1D9E}"/>
                </a:ext>
              </a:extLst>
            </p:cNvPr>
            <p:cNvSpPr/>
            <p:nvPr/>
          </p:nvSpPr>
          <p:spPr>
            <a:xfrm>
              <a:off x="2684368" y="3076344"/>
              <a:ext cx="665492" cy="2983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Gonad sampled</a:t>
              </a:r>
            </a:p>
          </p:txBody>
        </p:sp>
        <p:sp>
          <p:nvSpPr>
            <p:cNvPr id="97" name="Rectangle 96">
              <a:extLst>
                <a:ext uri="{FF2B5EF4-FFF2-40B4-BE49-F238E27FC236}">
                  <a16:creationId xmlns:a16="http://schemas.microsoft.com/office/drawing/2014/main" id="{8FB6B9B8-F530-B642-8B60-70C1974EA9BF}"/>
                </a:ext>
              </a:extLst>
            </p:cNvPr>
            <p:cNvSpPr/>
            <p:nvPr/>
          </p:nvSpPr>
          <p:spPr>
            <a:xfrm>
              <a:off x="2649790" y="2941999"/>
              <a:ext cx="774036" cy="175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Feb. 4, 2017</a:t>
              </a:r>
            </a:p>
          </p:txBody>
        </p:sp>
        <p:cxnSp>
          <p:nvCxnSpPr>
            <p:cNvPr id="98" name="40 Conector recto">
              <a:extLst>
                <a:ext uri="{FF2B5EF4-FFF2-40B4-BE49-F238E27FC236}">
                  <a16:creationId xmlns:a16="http://schemas.microsoft.com/office/drawing/2014/main" id="{6CDEB01F-989E-6B4A-9593-A035DED32C3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423961" y="3152083"/>
              <a:ext cx="0" cy="255864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9" name="24 Elipse">
              <a:extLst>
                <a:ext uri="{FF2B5EF4-FFF2-40B4-BE49-F238E27FC236}">
                  <a16:creationId xmlns:a16="http://schemas.microsoft.com/office/drawing/2014/main" id="{0961D619-93FA-4B43-9009-8961858992A5}"/>
                </a:ext>
              </a:extLst>
            </p:cNvPr>
            <p:cNvSpPr/>
            <p:nvPr/>
          </p:nvSpPr>
          <p:spPr>
            <a:xfrm>
              <a:off x="4380828" y="3409953"/>
              <a:ext cx="85157" cy="85149"/>
            </a:xfrm>
            <a:prstGeom prst="ellips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21604" tIns="60802" rIns="121604" bIns="60802" rtlCol="0" anchor="ctr"/>
            <a:lstStyle/>
            <a:p>
              <a:pPr algn="ctr"/>
              <a:endParaRPr lang="es-MX" sz="1596">
                <a:solidFill>
                  <a:schemeClr val="tx1"/>
                </a:solidFill>
                <a:latin typeface="Arial" panose="020B0604020202020204" pitchFamily="34" charset="0"/>
                <a:ea typeface="Segoe UI" panose="020B0502040204020203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29F2A691-DFFD-044A-AF90-4C90AF9E370E}"/>
                </a:ext>
              </a:extLst>
            </p:cNvPr>
            <p:cNvSpPr/>
            <p:nvPr/>
          </p:nvSpPr>
          <p:spPr>
            <a:xfrm>
              <a:off x="3807396" y="3075529"/>
              <a:ext cx="665492" cy="29836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sz="1419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Gonad sampled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0DCCC8D1-AEC3-FD4A-A2EC-C428304816EA}"/>
                </a:ext>
              </a:extLst>
            </p:cNvPr>
            <p:cNvSpPr/>
            <p:nvPr/>
          </p:nvSpPr>
          <p:spPr>
            <a:xfrm>
              <a:off x="3784739" y="2946913"/>
              <a:ext cx="774036" cy="175217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419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Apr. 8, 2017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005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D8A54FA-CBB7-D846-8EBC-5994031DD3B7}"/>
              </a:ext>
            </a:extLst>
          </p:cNvPr>
          <p:cNvGrpSpPr/>
          <p:nvPr/>
        </p:nvGrpSpPr>
        <p:grpSpPr>
          <a:xfrm>
            <a:off x="12763504" y="1260212"/>
            <a:ext cx="5076474" cy="8985515"/>
            <a:chOff x="10639429" y="1260211"/>
            <a:chExt cx="5076474" cy="8985515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4C1B219-C1CC-224E-9A19-649F7EAD8E82}"/>
                </a:ext>
              </a:extLst>
            </p:cNvPr>
            <p:cNvSpPr/>
            <p:nvPr/>
          </p:nvSpPr>
          <p:spPr>
            <a:xfrm>
              <a:off x="10682500" y="3318123"/>
              <a:ext cx="5033403" cy="1686458"/>
            </a:xfrm>
            <a:prstGeom prst="rect">
              <a:avLst/>
            </a:prstGeom>
            <a:solidFill>
              <a:srgbClr val="2524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056B23D-9BB4-DC43-ABA3-BA9349BE602F}"/>
                </a:ext>
              </a:extLst>
            </p:cNvPr>
            <p:cNvSpPr/>
            <p:nvPr/>
          </p:nvSpPr>
          <p:spPr>
            <a:xfrm>
              <a:off x="10682500" y="5063318"/>
              <a:ext cx="5033403" cy="1686458"/>
            </a:xfrm>
            <a:prstGeom prst="rect">
              <a:avLst/>
            </a:prstGeom>
            <a:solidFill>
              <a:srgbClr val="636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21AF3D2-E503-334E-AD91-5E8EDF3443BF}"/>
                </a:ext>
              </a:extLst>
            </p:cNvPr>
            <p:cNvSpPr/>
            <p:nvPr/>
          </p:nvSpPr>
          <p:spPr>
            <a:xfrm>
              <a:off x="10682500" y="6811529"/>
              <a:ext cx="5033403" cy="1686458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039749-5F74-1146-8E38-2E46BEC40B07}"/>
                </a:ext>
              </a:extLst>
            </p:cNvPr>
            <p:cNvSpPr txBox="1"/>
            <p:nvPr/>
          </p:nvSpPr>
          <p:spPr>
            <a:xfrm>
              <a:off x="11160928" y="1261496"/>
              <a:ext cx="9336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Female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55D2085-620F-A445-8B2B-BBC24A11AE21}"/>
                </a:ext>
              </a:extLst>
            </p:cNvPr>
            <p:cNvSpPr txBox="1"/>
            <p:nvPr/>
          </p:nvSpPr>
          <p:spPr>
            <a:xfrm>
              <a:off x="12886116" y="1260211"/>
              <a:ext cx="7134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Male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BE595551-BD90-C644-8F0A-64DB8BC16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599" t="6695" r="15762" b="4610"/>
            <a:stretch/>
          </p:blipFill>
          <p:spPr>
            <a:xfrm rot="5400000">
              <a:off x="10846969" y="3392835"/>
              <a:ext cx="1562812" cy="1549603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13658B38-A17B-1F45-88F5-1530C83652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5151" t="7409" r="15210" b="645"/>
            <a:stretch/>
          </p:blipFill>
          <p:spPr>
            <a:xfrm rot="5400000">
              <a:off x="10813802" y="5131997"/>
              <a:ext cx="1571337" cy="1549603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398340-F2ED-8246-9054-9FD46A753A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449" t="9090" r="15349" b="2675"/>
            <a:stretch/>
          </p:blipFill>
          <p:spPr>
            <a:xfrm rot="5400000">
              <a:off x="12420944" y="3395937"/>
              <a:ext cx="1556604" cy="1549609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52E7C86-8CAB-634A-8E08-87351F72BC8A}"/>
                </a:ext>
              </a:extLst>
            </p:cNvPr>
            <p:cNvSpPr txBox="1"/>
            <p:nvPr/>
          </p:nvSpPr>
          <p:spPr>
            <a:xfrm>
              <a:off x="10639429" y="6800841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9FC76209-D035-3441-AC76-60616F88B6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9571" t="8193" r="12839"/>
            <a:stretch/>
          </p:blipFill>
          <p:spPr>
            <a:xfrm rot="5400000">
              <a:off x="12409257" y="5106859"/>
              <a:ext cx="1579976" cy="1602921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C85BBC5-6F3C-E64D-AFDB-930E18B16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7646" t="6260" r="12455"/>
            <a:stretch/>
          </p:blipFill>
          <p:spPr>
            <a:xfrm rot="5400000">
              <a:off x="12432836" y="6869926"/>
              <a:ext cx="1571338" cy="1573954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A78146F-E1D3-E944-AD32-9FEB4451A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9604" t="9247" r="13995" b="1128"/>
            <a:stretch/>
          </p:blipFill>
          <p:spPr>
            <a:xfrm rot="5400000">
              <a:off x="10811703" y="6860504"/>
              <a:ext cx="1579977" cy="1584158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9469A8D-E4E9-BE4A-A18E-2E4A2AA20F2C}"/>
                </a:ext>
              </a:extLst>
            </p:cNvPr>
            <p:cNvSpPr txBox="1"/>
            <p:nvPr/>
          </p:nvSpPr>
          <p:spPr>
            <a:xfrm>
              <a:off x="13948288" y="1260211"/>
              <a:ext cx="16612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Hermaphroditic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E7B2167-C952-414A-8A0D-EFDB25CA9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2815" t="6272" r="16271"/>
            <a:stretch/>
          </p:blipFill>
          <p:spPr>
            <a:xfrm rot="5400000">
              <a:off x="14017190" y="5108027"/>
              <a:ext cx="1591224" cy="157087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ED5A255-913F-D143-86F4-9458460326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3921" t="7310" r="18090" b="1991"/>
            <a:stretch/>
          </p:blipFill>
          <p:spPr>
            <a:xfrm rot="5400000">
              <a:off x="13992507" y="3369135"/>
              <a:ext cx="1559028" cy="1553409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5E45301-AA85-1F41-99A8-5DADD45B95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20188" t="16628" r="20171" b="2899"/>
            <a:stretch/>
          </p:blipFill>
          <p:spPr>
            <a:xfrm rot="5400000">
              <a:off x="14044149" y="6853042"/>
              <a:ext cx="1579977" cy="1592298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4A576D1-8B6F-9940-8773-8F10A7A84D6A}"/>
                </a:ext>
              </a:extLst>
            </p:cNvPr>
            <p:cNvSpPr txBox="1"/>
            <p:nvPr/>
          </p:nvSpPr>
          <p:spPr>
            <a:xfrm>
              <a:off x="10651285" y="5066276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B3A533F-91EB-FB47-9968-950D0CAFE9B9}"/>
                </a:ext>
              </a:extLst>
            </p:cNvPr>
            <p:cNvSpPr txBox="1"/>
            <p:nvPr/>
          </p:nvSpPr>
          <p:spPr>
            <a:xfrm>
              <a:off x="10651284" y="3296541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670D88B-F746-9E41-8354-E8A125F84AB1}"/>
                </a:ext>
              </a:extLst>
            </p:cNvPr>
            <p:cNvSpPr/>
            <p:nvPr/>
          </p:nvSpPr>
          <p:spPr>
            <a:xfrm>
              <a:off x="10680029" y="1569912"/>
              <a:ext cx="5033403" cy="1686458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37DC780-A643-FD4B-B8E6-F24BAEA852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7388" t="7580" r="12186"/>
            <a:stretch/>
          </p:blipFill>
          <p:spPr>
            <a:xfrm rot="5400000">
              <a:off x="12403648" y="1641831"/>
              <a:ext cx="1591759" cy="1560227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DE0899A-A344-A441-866B-1DB59317E0C1}"/>
                </a:ext>
              </a:extLst>
            </p:cNvPr>
            <p:cNvSpPr txBox="1"/>
            <p:nvPr/>
          </p:nvSpPr>
          <p:spPr>
            <a:xfrm>
              <a:off x="10648974" y="1551288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860FB0B-2DD8-224F-BE05-B1C5226F84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9567" t="9508" r="14290" b="830"/>
            <a:stretch/>
          </p:blipFill>
          <p:spPr>
            <a:xfrm rot="5400000">
              <a:off x="14010247" y="1633274"/>
              <a:ext cx="1565888" cy="158546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034DDD8-9682-F94B-B6A0-20112B7E417A}"/>
                </a:ext>
              </a:extLst>
            </p:cNvPr>
            <p:cNvSpPr/>
            <p:nvPr/>
          </p:nvSpPr>
          <p:spPr>
            <a:xfrm>
              <a:off x="10835318" y="1645004"/>
              <a:ext cx="1562813" cy="156281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None present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7421688-2DB3-1742-9D01-79518ADC6EC2}"/>
                </a:ext>
              </a:extLst>
            </p:cNvPr>
            <p:cNvSpPr/>
            <p:nvPr/>
          </p:nvSpPr>
          <p:spPr>
            <a:xfrm>
              <a:off x="10682500" y="8559268"/>
              <a:ext cx="5033403" cy="1686458"/>
            </a:xfrm>
            <a:prstGeom prst="rect">
              <a:avLst/>
            </a:prstGeom>
            <a:solidFill>
              <a:srgbClr val="F6F6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347CB85-9E52-9247-BE41-E73FBF8B2BBB}"/>
                </a:ext>
              </a:extLst>
            </p:cNvPr>
            <p:cNvSpPr txBox="1"/>
            <p:nvPr/>
          </p:nvSpPr>
          <p:spPr>
            <a:xfrm>
              <a:off x="10670008" y="8503853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C097D9C-DDA0-2042-AA06-FE130F897E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29072" r="3512" b="10910"/>
            <a:stretch/>
          </p:blipFill>
          <p:spPr>
            <a:xfrm rot="5400000">
              <a:off x="12495595" y="8609035"/>
              <a:ext cx="1594623" cy="1573954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5602463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EC3331C5-329F-EC47-94F2-29FE650FED75}"/>
              </a:ext>
            </a:extLst>
          </p:cNvPr>
          <p:cNvGrpSpPr/>
          <p:nvPr/>
        </p:nvGrpSpPr>
        <p:grpSpPr>
          <a:xfrm>
            <a:off x="2124076" y="1210733"/>
            <a:ext cx="10020995" cy="9146844"/>
            <a:chOff x="0" y="1210733"/>
            <a:chExt cx="10020995" cy="9146844"/>
          </a:xfrm>
        </p:grpSpPr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EAA34BA-7A32-1B4B-B396-3286DE177D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9589" t="7109" b="56501"/>
            <a:stretch/>
          </p:blipFill>
          <p:spPr>
            <a:xfrm>
              <a:off x="6343492" y="2654298"/>
              <a:ext cx="3677503" cy="2055813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A4BE885-BA13-A440-9949-634E5610F3C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1210733"/>
              <a:ext cx="6748338" cy="9146844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4B507AF-E596-C946-8DBC-65EFB92E1AC8}"/>
              </a:ext>
            </a:extLst>
          </p:cNvPr>
          <p:cNvGrpSpPr/>
          <p:nvPr/>
        </p:nvGrpSpPr>
        <p:grpSpPr>
          <a:xfrm>
            <a:off x="11960723" y="1210733"/>
            <a:ext cx="7215841" cy="9146843"/>
            <a:chOff x="9836647" y="1210732"/>
            <a:chExt cx="7215841" cy="9146843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74B0BCDC-EF19-D74A-9138-1DF8BFC0CB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43486" t="6082" r="5051" b="50082"/>
            <a:stretch/>
          </p:blipFill>
          <p:spPr>
            <a:xfrm>
              <a:off x="13947338" y="2454869"/>
              <a:ext cx="3105150" cy="2454672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40C6EB65-84BE-4E4E-8D74-059063EB47D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836647" y="1210732"/>
              <a:ext cx="4898643" cy="91468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26635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4" name="Group 153">
            <a:extLst>
              <a:ext uri="{FF2B5EF4-FFF2-40B4-BE49-F238E27FC236}">
                <a16:creationId xmlns:a16="http://schemas.microsoft.com/office/drawing/2014/main" id="{5444558B-5CF8-FD41-99C1-8D1430E1D6AD}"/>
              </a:ext>
            </a:extLst>
          </p:cNvPr>
          <p:cNvGrpSpPr/>
          <p:nvPr/>
        </p:nvGrpSpPr>
        <p:grpSpPr>
          <a:xfrm>
            <a:off x="4756952" y="995965"/>
            <a:ext cx="11316536" cy="5505845"/>
            <a:chOff x="2632877" y="995964"/>
            <a:chExt cx="11316536" cy="5505845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F237017-2587-3647-97A7-C371D6714411}"/>
                </a:ext>
              </a:extLst>
            </p:cNvPr>
            <p:cNvSpPr txBox="1"/>
            <p:nvPr/>
          </p:nvSpPr>
          <p:spPr>
            <a:xfrm>
              <a:off x="6283336" y="995964"/>
              <a:ext cx="4359353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5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Cumulative larvae released by cohort x treatment</a:t>
              </a:r>
            </a:p>
          </p:txBody>
        </p:sp>
        <p:pic>
          <p:nvPicPr>
            <p:cNvPr id="48" name="Picture 47">
              <a:extLst>
                <a:ext uri="{FF2B5EF4-FFF2-40B4-BE49-F238E27FC236}">
                  <a16:creationId xmlns:a16="http://schemas.microsoft.com/office/drawing/2014/main" id="{FC238937-90CB-9F4C-B052-230FED3CD0A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405"/>
            <a:stretch/>
          </p:blipFill>
          <p:spPr>
            <a:xfrm>
              <a:off x="2976613" y="1343025"/>
              <a:ext cx="5486400" cy="2457746"/>
            </a:xfrm>
            <a:prstGeom prst="rect">
              <a:avLst/>
            </a:prstGeom>
          </p:spPr>
        </p:pic>
        <p:pic>
          <p:nvPicPr>
            <p:cNvPr id="50" name="Picture 49">
              <a:extLst>
                <a:ext uri="{FF2B5EF4-FFF2-40B4-BE49-F238E27FC236}">
                  <a16:creationId xmlns:a16="http://schemas.microsoft.com/office/drawing/2014/main" id="{47E25ECE-58ED-7A4F-A833-CFD6A68302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10405"/>
            <a:stretch/>
          </p:blipFill>
          <p:spPr>
            <a:xfrm>
              <a:off x="2976613" y="3406215"/>
              <a:ext cx="5486400" cy="2457746"/>
            </a:xfrm>
            <a:prstGeom prst="rect">
              <a:avLst/>
            </a:prstGeom>
          </p:spPr>
        </p:pic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BE03BDEE-C569-AF43-B97B-131D322E17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0237"/>
            <a:stretch/>
          </p:blipFill>
          <p:spPr>
            <a:xfrm>
              <a:off x="8377596" y="1344726"/>
              <a:ext cx="5486400" cy="2462380"/>
            </a:xfrm>
            <a:prstGeom prst="rect">
              <a:avLst/>
            </a:prstGeom>
          </p:spPr>
        </p:pic>
        <p:pic>
          <p:nvPicPr>
            <p:cNvPr id="54" name="Picture 53">
              <a:extLst>
                <a:ext uri="{FF2B5EF4-FFF2-40B4-BE49-F238E27FC236}">
                  <a16:creationId xmlns:a16="http://schemas.microsoft.com/office/drawing/2014/main" id="{C147AD1C-350B-934E-AD52-532185478A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0405"/>
            <a:stretch/>
          </p:blipFill>
          <p:spPr>
            <a:xfrm>
              <a:off x="8463013" y="3406213"/>
              <a:ext cx="5486400" cy="2457747"/>
            </a:xfrm>
            <a:prstGeom prst="rect">
              <a:avLst/>
            </a:prstGeom>
          </p:spPr>
        </p:pic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7809C2B7-BE20-B746-968C-84366527B782}"/>
                </a:ext>
              </a:extLst>
            </p:cNvPr>
            <p:cNvSpPr txBox="1"/>
            <p:nvPr/>
          </p:nvSpPr>
          <p:spPr>
            <a:xfrm rot="16200000">
              <a:off x="1238637" y="3474103"/>
              <a:ext cx="309625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No. larvae per adult oyster</a:t>
              </a:r>
            </a:p>
          </p:txBody>
        </p:sp>
        <p:pic>
          <p:nvPicPr>
            <p:cNvPr id="152" name="Picture 151">
              <a:extLst>
                <a:ext uri="{FF2B5EF4-FFF2-40B4-BE49-F238E27FC236}">
                  <a16:creationId xmlns:a16="http://schemas.microsoft.com/office/drawing/2014/main" id="{7C9465D6-6852-864C-BB28-A5F0ACDE87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66814" r="66661" b="19236"/>
            <a:stretch/>
          </p:blipFill>
          <p:spPr>
            <a:xfrm>
              <a:off x="7032100" y="5862258"/>
              <a:ext cx="1673663" cy="560268"/>
            </a:xfrm>
            <a:prstGeom prst="rect">
              <a:avLst/>
            </a:prstGeom>
          </p:spPr>
        </p:pic>
        <p:pic>
          <p:nvPicPr>
            <p:cNvPr id="153" name="Picture 152">
              <a:extLst>
                <a:ext uri="{FF2B5EF4-FFF2-40B4-BE49-F238E27FC236}">
                  <a16:creationId xmlns:a16="http://schemas.microsoft.com/office/drawing/2014/main" id="{E748829D-9EF8-0F4D-8289-27D4A9B47F7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t="80764" r="66661" b="5286"/>
            <a:stretch/>
          </p:blipFill>
          <p:spPr>
            <a:xfrm>
              <a:off x="8548430" y="5941541"/>
              <a:ext cx="1673663" cy="560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374640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7D66D95-5CB1-7346-B873-D5CBB29239CF}"/>
              </a:ext>
            </a:extLst>
          </p:cNvPr>
          <p:cNvGrpSpPr/>
          <p:nvPr/>
        </p:nvGrpSpPr>
        <p:grpSpPr>
          <a:xfrm>
            <a:off x="4286704" y="1349309"/>
            <a:ext cx="10886259" cy="6977472"/>
            <a:chOff x="4286704" y="1349309"/>
            <a:chExt cx="10886259" cy="697747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4B14A50-98E6-A94B-93A3-31ED080755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024935" y="4752767"/>
              <a:ext cx="7148028" cy="3574014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9034F388-8AED-5841-8872-B46431A69DA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8086"/>
            <a:stretch/>
          </p:blipFill>
          <p:spPr>
            <a:xfrm>
              <a:off x="4286704" y="1349309"/>
              <a:ext cx="3439452" cy="6789705"/>
            </a:xfrm>
            <a:prstGeom prst="rect">
              <a:avLst/>
            </a:prstGeom>
          </p:spPr>
        </p:pic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CAF92613-7256-334B-8776-BF25A38678FF}"/>
                </a:ext>
              </a:extLst>
            </p:cNvPr>
            <p:cNvSpPr txBox="1"/>
            <p:nvPr/>
          </p:nvSpPr>
          <p:spPr>
            <a:xfrm>
              <a:off x="12743943" y="6224487"/>
              <a:ext cx="27764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AB6DE9D0-6355-914B-AC8E-CF3D128CAA6F}"/>
                </a:ext>
              </a:extLst>
            </p:cNvPr>
            <p:cNvSpPr txBox="1"/>
            <p:nvPr/>
          </p:nvSpPr>
          <p:spPr>
            <a:xfrm>
              <a:off x="12743943" y="5684323"/>
              <a:ext cx="358730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905A4D8B-6109-6543-8BA5-E017F6A86155}"/>
                </a:ext>
              </a:extLst>
            </p:cNvPr>
            <p:cNvSpPr txBox="1"/>
            <p:nvPr/>
          </p:nvSpPr>
          <p:spPr>
            <a:xfrm>
              <a:off x="11252529" y="6767467"/>
              <a:ext cx="27764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438FE6B9-4B2E-2242-8BBB-DACFCEEE9091}"/>
                </a:ext>
              </a:extLst>
            </p:cNvPr>
            <p:cNvSpPr txBox="1"/>
            <p:nvPr/>
          </p:nvSpPr>
          <p:spPr>
            <a:xfrm>
              <a:off x="11252529" y="7299482"/>
              <a:ext cx="27764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pic>
          <p:nvPicPr>
            <p:cNvPr id="117" name="Picture 116">
              <a:extLst>
                <a:ext uri="{FF2B5EF4-FFF2-40B4-BE49-F238E27FC236}">
                  <a16:creationId xmlns:a16="http://schemas.microsoft.com/office/drawing/2014/main" id="{6648787B-ED1A-A844-9FC6-FFD31700E8E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21879" r="66661" b="40509"/>
            <a:stretch/>
          </p:blipFill>
          <p:spPr>
            <a:xfrm>
              <a:off x="11127423" y="2864095"/>
              <a:ext cx="2072042" cy="1870100"/>
            </a:xfrm>
            <a:prstGeom prst="rect">
              <a:avLst/>
            </a:prstGeom>
          </p:spPr>
        </p:pic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733963BC-115D-3845-A830-B8C7646FAD29}"/>
                </a:ext>
              </a:extLst>
            </p:cNvPr>
            <p:cNvSpPr txBox="1"/>
            <p:nvPr/>
          </p:nvSpPr>
          <p:spPr>
            <a:xfrm>
              <a:off x="5259085" y="4206961"/>
              <a:ext cx="27764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CD61E79B-FBAD-C641-870B-473AA010DC85}"/>
                </a:ext>
              </a:extLst>
            </p:cNvPr>
            <p:cNvSpPr txBox="1"/>
            <p:nvPr/>
          </p:nvSpPr>
          <p:spPr>
            <a:xfrm>
              <a:off x="5835509" y="4206961"/>
              <a:ext cx="370614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ab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10F99F0F-B523-E74C-ADBB-4C0624F232E2}"/>
                </a:ext>
              </a:extLst>
            </p:cNvPr>
            <p:cNvSpPr txBox="1"/>
            <p:nvPr/>
          </p:nvSpPr>
          <p:spPr>
            <a:xfrm>
              <a:off x="6503522" y="2657556"/>
              <a:ext cx="277640" cy="29238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45964D26-C63D-D545-9F8F-3A59E9732E53}"/>
                </a:ext>
              </a:extLst>
            </p:cNvPr>
            <p:cNvSpPr txBox="1"/>
            <p:nvPr/>
          </p:nvSpPr>
          <p:spPr>
            <a:xfrm>
              <a:off x="7101393" y="4206961"/>
              <a:ext cx="471765" cy="2923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ab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21AA9FB-76A4-AE4C-969C-90B6AEC0FB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50000" r="61287" b="23982"/>
            <a:stretch/>
          </p:blipFill>
          <p:spPr>
            <a:xfrm>
              <a:off x="8636890" y="2929101"/>
              <a:ext cx="2302001" cy="189090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181248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9617C03-D78E-FA43-BF1E-CA0EDF795F10}"/>
              </a:ext>
            </a:extLst>
          </p:cNvPr>
          <p:cNvGrpSpPr/>
          <p:nvPr/>
        </p:nvGrpSpPr>
        <p:grpSpPr>
          <a:xfrm>
            <a:off x="2942457" y="1109203"/>
            <a:ext cx="15497687" cy="5291597"/>
            <a:chOff x="818381" y="1109202"/>
            <a:chExt cx="15497687" cy="5291597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07772F0-88A8-F141-B1C1-DE362C387E9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762632" y="1109202"/>
              <a:ext cx="3233754" cy="5291597"/>
            </a:xfrm>
            <a:prstGeom prst="rect">
              <a:avLst/>
            </a:prstGeom>
          </p:spPr>
        </p:pic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6F13F6E-7359-A04C-B563-213CD5490AF5}"/>
                </a:ext>
              </a:extLst>
            </p:cNvPr>
            <p:cNvGrpSpPr/>
            <p:nvPr/>
          </p:nvGrpSpPr>
          <p:grpSpPr>
            <a:xfrm>
              <a:off x="818381" y="1109202"/>
              <a:ext cx="15497687" cy="5291597"/>
              <a:chOff x="1855537" y="1007603"/>
              <a:chExt cx="12051160" cy="4114800"/>
            </a:xfrm>
          </p:grpSpPr>
          <p:pic>
            <p:nvPicPr>
              <p:cNvPr id="21" name="Picture 20">
                <a:extLst>
                  <a:ext uri="{FF2B5EF4-FFF2-40B4-BE49-F238E27FC236}">
                    <a16:creationId xmlns:a16="http://schemas.microsoft.com/office/drawing/2014/main" id="{EEDC6D7A-70ED-2341-B901-D81F419A851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166574" y="1007603"/>
                <a:ext cx="2514600" cy="4114800"/>
              </a:xfrm>
              <a:prstGeom prst="rect">
                <a:avLst/>
              </a:prstGeom>
            </p:spPr>
          </p:pic>
          <p:pic>
            <p:nvPicPr>
              <p:cNvPr id="19" name="Picture 18">
                <a:extLst>
                  <a:ext uri="{FF2B5EF4-FFF2-40B4-BE49-F238E27FC236}">
                    <a16:creationId xmlns:a16="http://schemas.microsoft.com/office/drawing/2014/main" id="{C70E51B8-39E2-8348-AE82-AD0B61C53FA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737769" y="1007603"/>
                <a:ext cx="2514600" cy="4114800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031A78D1-3154-C846-8C57-E48E7A4BE63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55537" y="1007603"/>
                <a:ext cx="2946400" cy="4114800"/>
              </a:xfrm>
              <a:prstGeom prst="rect">
                <a:avLst/>
              </a:prstGeom>
            </p:spPr>
          </p:pic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16F53038-F532-D242-8F42-8DA5E136B56B}"/>
                  </a:ext>
                </a:extLst>
              </p:cNvPr>
              <p:cNvSpPr txBox="1"/>
              <p:nvPr/>
            </p:nvSpPr>
            <p:spPr>
              <a:xfrm>
                <a:off x="2908256" y="1389210"/>
                <a:ext cx="209664" cy="2153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FD86FD68-A76D-3945-9DC7-3C34840992D3}"/>
                  </a:ext>
                </a:extLst>
              </p:cNvPr>
              <p:cNvSpPr txBox="1"/>
              <p:nvPr/>
            </p:nvSpPr>
            <p:spPr>
              <a:xfrm>
                <a:off x="3942793" y="1389210"/>
                <a:ext cx="209664" cy="2153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70AC7AB8-E989-7F4B-8359-7038FABC0E27}"/>
                  </a:ext>
                </a:extLst>
              </p:cNvPr>
              <p:cNvSpPr txBox="1"/>
              <p:nvPr/>
            </p:nvSpPr>
            <p:spPr>
              <a:xfrm>
                <a:off x="5327287" y="1389210"/>
                <a:ext cx="209664" cy="2153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31901F2-8431-0D4B-A0B4-E616E6240D98}"/>
                  </a:ext>
                </a:extLst>
              </p:cNvPr>
              <p:cNvSpPr txBox="1"/>
              <p:nvPr/>
            </p:nvSpPr>
            <p:spPr>
              <a:xfrm>
                <a:off x="6377866" y="1389210"/>
                <a:ext cx="209664" cy="2153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71D42AD3-B8C9-8049-995D-C77601373B85}"/>
                  </a:ext>
                </a:extLst>
              </p:cNvPr>
              <p:cNvSpPr txBox="1"/>
              <p:nvPr/>
            </p:nvSpPr>
            <p:spPr>
              <a:xfrm>
                <a:off x="7773499" y="1389210"/>
                <a:ext cx="209664" cy="2153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B5168A48-FBAC-9F44-8AE6-7F8DD9830237}"/>
                  </a:ext>
                </a:extLst>
              </p:cNvPr>
              <p:cNvSpPr txBox="1"/>
              <p:nvPr/>
            </p:nvSpPr>
            <p:spPr>
              <a:xfrm>
                <a:off x="8808037" y="1389210"/>
                <a:ext cx="209664" cy="2153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D6F3CDE0-C3CB-264D-B01D-BFB9A15A06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62547" t="23313" r="-1" b="44056"/>
              <a:stretch/>
            </p:blipFill>
            <p:spPr>
              <a:xfrm>
                <a:off x="12194317" y="2757072"/>
                <a:ext cx="1712380" cy="1491916"/>
              </a:xfrm>
              <a:prstGeom prst="rect">
                <a:avLst/>
              </a:prstGeom>
            </p:spPr>
          </p:pic>
          <p:pic>
            <p:nvPicPr>
              <p:cNvPr id="51" name="Picture 50">
                <a:extLst>
                  <a:ext uri="{FF2B5EF4-FFF2-40B4-BE49-F238E27FC236}">
                    <a16:creationId xmlns:a16="http://schemas.microsoft.com/office/drawing/2014/main" id="{06A9F370-3E15-9448-886A-3A4346AB5FC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l="61329" t="54453" b="21687"/>
              <a:stretch/>
            </p:blipFill>
            <p:spPr>
              <a:xfrm>
                <a:off x="12121149" y="1666209"/>
                <a:ext cx="1768020" cy="1090863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856E53F-6072-5E41-87CA-B6901CEA1A16}"/>
                </a:ext>
              </a:extLst>
            </p:cNvPr>
            <p:cNvSpPr txBox="1"/>
            <p:nvPr/>
          </p:nvSpPr>
          <p:spPr>
            <a:xfrm>
              <a:off x="11549438" y="159994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06D1825-7DE3-7C4A-A6E8-CFC702B1E1C3}"/>
                </a:ext>
              </a:extLst>
            </p:cNvPr>
            <p:cNvSpPr txBox="1"/>
            <p:nvPr/>
          </p:nvSpPr>
          <p:spPr>
            <a:xfrm>
              <a:off x="12906737" y="159994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2436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28675</TotalTime>
  <Words>438</Words>
  <Application>Microsoft Macintosh PowerPoint</Application>
  <PresentationFormat>Custom</PresentationFormat>
  <Paragraphs>190</Paragraphs>
  <Slides>15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 Unicode MS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117</cp:revision>
  <dcterms:created xsi:type="dcterms:W3CDTF">2019-06-05T04:41:46Z</dcterms:created>
  <dcterms:modified xsi:type="dcterms:W3CDTF">2019-07-16T21:33:50Z</dcterms:modified>
</cp:coreProperties>
</file>